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3"/>
    <p:sldId id="258" r:id="rId4"/>
    <p:sldId id="260" r:id="rId5"/>
    <p:sldId id="264" r:id="rId6"/>
    <p:sldId id="268" r:id="rId7"/>
    <p:sldId id="261" r:id="rId8"/>
    <p:sldId id="269" r:id="rId9"/>
    <p:sldId id="272" r:id="rId10"/>
    <p:sldId id="263" r:id="rId11"/>
    <p:sldId id="275" r:id="rId12"/>
    <p:sldId id="309" r:id="rId13"/>
    <p:sldId id="273" r:id="rId14"/>
    <p:sldId id="310" r:id="rId15"/>
    <p:sldId id="311" r:id="rId16"/>
    <p:sldId id="262" r:id="rId17"/>
    <p:sldId id="279" r:id="rId18"/>
    <p:sldId id="277" r:id="rId19"/>
    <p:sldId id="297" r:id="rId20"/>
    <p:sldId id="281" r:id="rId21"/>
    <p:sldId id="289" r:id="rId22"/>
    <p:sldId id="290" r:id="rId23"/>
    <p:sldId id="291" r:id="rId24"/>
    <p:sldId id="292" r:id="rId25"/>
    <p:sldId id="293" r:id="rId26"/>
    <p:sldId id="294" r:id="rId27"/>
    <p:sldId id="295" r:id="rId28"/>
    <p:sldId id="280" r:id="rId29"/>
  </p:sldIdLst>
  <p:sldSz cx="12192000" cy="6858000"/>
  <p:notesSz cx="6858000" cy="9144000"/>
  <p:embeddedFontLst>
    <p:embeddedFont>
      <p:font typeface="华文楷体" panose="02010600040101010101" charset="-122"/>
      <p:regular r:id="rId34"/>
    </p:embeddedFont>
    <p:embeddedFont>
      <p:font typeface="Calibri" panose="020F0502020204030204" charset="0"/>
      <p:regular r:id="rId35"/>
      <p:bold r:id="rId36"/>
      <p:italic r:id="rId37"/>
      <p:boldItalic r:id="rId38"/>
    </p:embeddedFont>
    <p:embeddedFont>
      <p:font typeface="华文行楷" panose="02010800040101010101" charset="-122"/>
      <p:regular r:id="rId39"/>
    </p:embeddedFont>
    <p:embeddedFont>
      <p:font typeface="幼圆" panose="02010509060101010101" charset="-122"/>
      <p:regular r:id="rId40"/>
    </p:embeddedFont>
    <p:embeddedFont>
      <p:font typeface="仿宋" panose="02010609060101010101" charset="-122"/>
      <p:regular r:id="rId41"/>
    </p:embeddedFont>
  </p:embeddedFontLst>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A9C5"/>
    <a:srgbClr val="444657"/>
    <a:srgbClr val="B2BDD3"/>
    <a:srgbClr val="CDD7E0"/>
    <a:srgbClr val="8AB4B8"/>
    <a:srgbClr val="42486A"/>
    <a:srgbClr val="3E4364"/>
    <a:srgbClr val="282B41"/>
    <a:srgbClr val="524D5A"/>
    <a:srgbClr val="A4C5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654" y="-84"/>
      </p:cViewPr>
      <p:guideLst>
        <p:guide orient="horz" pos="2166"/>
        <p:guide pos="38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1.xml"/><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2B854B0-7D0A-4D08-95BC-E34220440B2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0A24309-8150-4FF1-B4F3-70A9276DC4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2">
            <a:extLst>
              <a:ext uri="{28A0092B-C50C-407E-A947-70E740481C1C}">
                <a14:useLocalDpi xmlns:a14="http://schemas.microsoft.com/office/drawing/2010/main" val="0"/>
              </a:ext>
            </a:extLst>
          </a:blip>
          <a:srcRect l="19426" t="51606" r="29830" b="27837"/>
          <a:stretch>
            <a:fillRect/>
          </a:stretch>
        </p:blipFill>
        <p:spPr>
          <a:xfrm>
            <a:off x="0" y="0"/>
            <a:ext cx="12192000" cy="689121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5.wdp"/><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image27.wdp"/><Relationship Id="rId3" Type="http://schemas.openxmlformats.org/officeDocument/2006/relationships/image" Target="../media/image26.png"/><Relationship Id="rId2" Type="http://schemas.microsoft.com/office/2007/relationships/hdphoto" Target="../media/image16.wdp"/><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30.png"/><Relationship Id="rId6" Type="http://schemas.microsoft.com/office/2007/relationships/hdphoto" Target="../media/image16.wdp"/><Relationship Id="rId5" Type="http://schemas.openxmlformats.org/officeDocument/2006/relationships/image" Target="../media/image15.png"/><Relationship Id="rId4" Type="http://schemas.microsoft.com/office/2007/relationships/hdphoto" Target="../media/image19.wdp"/><Relationship Id="rId3" Type="http://schemas.openxmlformats.org/officeDocument/2006/relationships/image" Target="../media/image18.png"/><Relationship Id="rId2" Type="http://schemas.openxmlformats.org/officeDocument/2006/relationships/image" Target="../media/image1.sv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jpeg"/><Relationship Id="rId4" Type="http://schemas.microsoft.com/office/2007/relationships/hdphoto" Target="../media/image16.wdp"/><Relationship Id="rId3" Type="http://schemas.openxmlformats.org/officeDocument/2006/relationships/image" Target="../media/image15.png"/><Relationship Id="rId2" Type="http://schemas.microsoft.com/office/2007/relationships/hdphoto" Target="../media/image32.wdp"/><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7.png"/><Relationship Id="rId7" Type="http://schemas.openxmlformats.org/officeDocument/2006/relationships/image" Target="../media/image36.png"/><Relationship Id="rId6" Type="http://schemas.microsoft.com/office/2007/relationships/hdphoto" Target="../media/image14.wdp"/><Relationship Id="rId5" Type="http://schemas.openxmlformats.org/officeDocument/2006/relationships/image" Target="../media/image13.png"/><Relationship Id="rId4" Type="http://schemas.microsoft.com/office/2007/relationships/hdphoto" Target="../media/image16.wdp"/><Relationship Id="rId3" Type="http://schemas.openxmlformats.org/officeDocument/2006/relationships/image" Target="../media/image15.png"/><Relationship Id="rId2" Type="http://schemas.openxmlformats.org/officeDocument/2006/relationships/image" Target="../media/image35.jpeg"/><Relationship Id="rId1" Type="http://schemas.openxmlformats.org/officeDocument/2006/relationships/image" Target="../media/image34.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hdphoto" Target="../media/image25.wdp"/><Relationship Id="rId4" Type="http://schemas.openxmlformats.org/officeDocument/2006/relationships/image" Target="../media/image24.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1.wdp"/><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hdphoto" Target="../media/image43.wdp"/><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hdphoto" Target="../media/image25.wdp"/><Relationship Id="rId5" Type="http://schemas.openxmlformats.org/officeDocument/2006/relationships/image" Target="../media/image24.png"/><Relationship Id="rId4" Type="http://schemas.openxmlformats.org/officeDocument/2006/relationships/image" Target="../media/image3.svg"/><Relationship Id="rId3" Type="http://schemas.openxmlformats.org/officeDocument/2006/relationships/image" Target="../media/image45.png"/><Relationship Id="rId2" Type="http://schemas.openxmlformats.org/officeDocument/2006/relationships/image" Target="../media/image2.svg"/><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4.svg"/><Relationship Id="rId3" Type="http://schemas.openxmlformats.org/officeDocument/2006/relationships/image" Target="../media/image46.png"/><Relationship Id="rId2" Type="http://schemas.microsoft.com/office/2007/relationships/hdphoto" Target="../media/image16.wdp"/><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1.wdp"/><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9.wdp"/><Relationship Id="rId3" Type="http://schemas.openxmlformats.org/officeDocument/2006/relationships/image" Target="../media/image8.png"/><Relationship Id="rId2" Type="http://schemas.microsoft.com/office/2007/relationships/hdphoto" Target="../media/image7.wdp"/><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47.jpeg"/><Relationship Id="rId6" Type="http://schemas.microsoft.com/office/2007/relationships/hdphoto" Target="../media/image43.wdp"/><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48.jpeg"/><Relationship Id="rId6" Type="http://schemas.microsoft.com/office/2007/relationships/hdphoto" Target="../media/image43.wdp"/><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21.jpeg"/><Relationship Id="rId6" Type="http://schemas.microsoft.com/office/2007/relationships/hdphoto" Target="../media/image43.wdp"/><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49.jpeg"/><Relationship Id="rId6" Type="http://schemas.microsoft.com/office/2007/relationships/hdphoto" Target="../media/image43.wdp"/><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50.png"/><Relationship Id="rId6" Type="http://schemas.microsoft.com/office/2007/relationships/hdphoto" Target="../media/image43.wdp"/><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51.jpeg"/><Relationship Id="rId6" Type="http://schemas.microsoft.com/office/2007/relationships/hdphoto" Target="../media/image43.wdp"/><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52.jpeg"/><Relationship Id="rId6" Type="http://schemas.microsoft.com/office/2007/relationships/hdphoto" Target="../media/image43.wdp"/><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hdphoto" Target="../media/image5.wdp"/><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1.wdp"/><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16.wdp"/><Relationship Id="rId4" Type="http://schemas.openxmlformats.org/officeDocument/2006/relationships/image" Target="../media/image15.png"/><Relationship Id="rId3" Type="http://schemas.microsoft.com/office/2007/relationships/hdphoto" Target="../media/image14.wdp"/><Relationship Id="rId2" Type="http://schemas.openxmlformats.org/officeDocument/2006/relationships/image" Target="../media/image13.png"/><Relationship Id="rId1" Type="http://schemas.openxmlformats.org/officeDocument/2006/relationships/image" Target="../media/image12.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microsoft.com/office/2007/relationships/hdphoto" Target="../media/image16.wdp"/><Relationship Id="rId5" Type="http://schemas.openxmlformats.org/officeDocument/2006/relationships/image" Target="../media/image15.png"/><Relationship Id="rId4" Type="http://schemas.microsoft.com/office/2007/relationships/hdphoto" Target="../media/image19.wdp"/><Relationship Id="rId3" Type="http://schemas.openxmlformats.org/officeDocument/2006/relationships/image" Target="../media/image18.png"/><Relationship Id="rId2" Type="http://schemas.openxmlformats.org/officeDocument/2006/relationships/image" Target="../media/image1.sv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1.wdp"/><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microsoft.com/office/2007/relationships/hdphoto" Target="../media/image14.wdp"/><Relationship Id="rId6" Type="http://schemas.openxmlformats.org/officeDocument/2006/relationships/image" Target="../media/image13.png"/><Relationship Id="rId5" Type="http://schemas.microsoft.com/office/2007/relationships/hdphoto" Target="../media/image16.wdp"/><Relationship Id="rId4" Type="http://schemas.openxmlformats.org/officeDocument/2006/relationships/image" Target="../media/image15.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hdphoto" Target="../media/image25.wdp"/><Relationship Id="rId4" Type="http://schemas.openxmlformats.org/officeDocument/2006/relationships/image" Target="../media/image24.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1.wdp"/><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EBED"/>
            </a:gs>
            <a:gs pos="78000">
              <a:srgbClr val="E3EAED">
                <a:lumMod val="98000"/>
              </a:srgbClr>
            </a:gs>
          </a:gsLst>
          <a:lin ang="16200000" scaled="1"/>
          <a:tileRect/>
        </a:gradFill>
        <a:effectLst/>
      </p:bgPr>
    </p:bg>
    <p:spTree>
      <p:nvGrpSpPr>
        <p:cNvPr id="1" name=""/>
        <p:cNvGrpSpPr/>
        <p:nvPr/>
      </p:nvGrpSpPr>
      <p:grpSpPr>
        <a:xfrm>
          <a:off x="0" y="0"/>
          <a:ext cx="0" cy="0"/>
          <a:chOff x="0" y="0"/>
          <a:chExt cx="0" cy="0"/>
        </a:xfrm>
      </p:grpSpPr>
      <p:grpSp>
        <p:nvGrpSpPr>
          <p:cNvPr id="24" name="组合 23"/>
          <p:cNvGrpSpPr/>
          <p:nvPr/>
        </p:nvGrpSpPr>
        <p:grpSpPr>
          <a:xfrm>
            <a:off x="0" y="1"/>
            <a:ext cx="12192000" cy="6891214"/>
            <a:chOff x="0" y="1"/>
            <a:chExt cx="12192000" cy="6891214"/>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19426" t="51606" r="29830" b="27837"/>
            <a:stretch>
              <a:fillRect/>
            </a:stretch>
          </p:blipFill>
          <p:spPr>
            <a:xfrm>
              <a:off x="0" y="3538456"/>
              <a:ext cx="12192000" cy="3352759"/>
            </a:xfrm>
            <a:prstGeom prst="rect">
              <a:avLst/>
            </a:prstGeom>
          </p:spPr>
        </p:pic>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l="19426" t="45517" r="5819" b="51096"/>
            <a:stretch>
              <a:fillRect/>
            </a:stretch>
          </p:blipFill>
          <p:spPr>
            <a:xfrm>
              <a:off x="0" y="1"/>
              <a:ext cx="12192000" cy="3538456"/>
            </a:xfrm>
            <a:prstGeom prst="rect">
              <a:avLst/>
            </a:prstGeom>
            <a:gradFill flip="none" rotWithShape="1">
              <a:gsLst>
                <a:gs pos="0">
                  <a:srgbClr val="E0E9EB"/>
                </a:gs>
                <a:gs pos="78000">
                  <a:srgbClr val="E4EBEE"/>
                </a:gs>
              </a:gsLst>
              <a:lin ang="18900000" scaled="1"/>
              <a:tileRect/>
            </a:gradFill>
          </p:spPr>
        </p:pic>
      </p:grpSp>
      <p:pic>
        <p:nvPicPr>
          <p:cNvPr id="14" name="图片 13"/>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3343219" y="574600"/>
            <a:ext cx="5742908" cy="4386806"/>
          </a:xfrm>
          <a:prstGeom prst="rect">
            <a:avLst/>
          </a:prstGeom>
        </p:spPr>
      </p:pic>
      <p:pic>
        <p:nvPicPr>
          <p:cNvPr id="18" name="图片 17"/>
          <p:cNvPicPr>
            <a:picLocks noChangeAspect="1"/>
          </p:cNvPicPr>
          <p:nvPr/>
        </p:nvPicPr>
        <p:blipFill>
          <a:blip r:embed="rId4">
            <a:extLst>
              <a:ext uri="{BEBA8EAE-BF5A-486C-A8C5-ECC9F3942E4B}">
                <a14:imgProps xmlns:a14="http://schemas.microsoft.com/office/drawing/2010/main">
                  <a14:imgLayer r:embed="rId5">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424175"/>
            <a:ext cx="4386806" cy="4386806"/>
          </a:xfrm>
          <a:prstGeom prst="rect">
            <a:avLst/>
          </a:prstGeom>
        </p:spPr>
      </p:pic>
      <p:sp>
        <p:nvSpPr>
          <p:cNvPr id="23" name="文本框 22"/>
          <p:cNvSpPr txBox="1"/>
          <p:nvPr/>
        </p:nvSpPr>
        <p:spPr>
          <a:xfrm>
            <a:off x="4405468" y="3275112"/>
            <a:ext cx="4225084" cy="338554"/>
          </a:xfrm>
          <a:prstGeom prst="rect">
            <a:avLst/>
          </a:prstGeom>
          <a:noFill/>
        </p:spPr>
        <p:txBody>
          <a:bodyPr wrap="square" rtlCol="0">
            <a:spAutoFit/>
          </a:bodyPr>
          <a:lstStyle/>
          <a:p>
            <a:r>
              <a:rPr lang="zh-CN" altLang="en-US" sz="1600" dirty="0" smtClean="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小组成员：闫雪，李蓉，仇素龙，后新莉</a:t>
            </a:r>
            <a:r>
              <a:rPr lang="en-US" altLang="zh-CN" sz="1600" dirty="0" smtClean="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a:t>
            </a:r>
            <a:endPar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7" name="文本框 26"/>
          <p:cNvSpPr txBox="1"/>
          <p:nvPr/>
        </p:nvSpPr>
        <p:spPr>
          <a:xfrm>
            <a:off x="4073602" y="1681232"/>
            <a:ext cx="4556950" cy="1323439"/>
          </a:xfrm>
          <a:prstGeom prst="rect">
            <a:avLst/>
          </a:prstGeom>
          <a:noFill/>
        </p:spPr>
        <p:txBody>
          <a:bodyPr wrap="square" rtlCol="0">
            <a:spAutoFit/>
          </a:bodyPr>
          <a:lstStyle/>
          <a:p>
            <a:pPr algn="ctr"/>
            <a:r>
              <a:rPr lang="zh-CN" altLang="en-US" sz="4000" spc="2000" dirty="0" smtClean="0">
                <a:solidFill>
                  <a:schemeClr val="bg1">
                    <a:lumMod val="95000"/>
                  </a:schemeClr>
                </a:solidFill>
                <a:latin typeface="思源黑体 CN Regular" panose="020B0500000000000000" pitchFamily="34" charset="-122"/>
                <a:ea typeface="思源黑体 CN Regular" panose="020B0500000000000000" pitchFamily="34" charset="-122"/>
                <a:cs typeface="+mn-ea"/>
                <a:sym typeface="Source Han Sans CN" panose="020F0502020204030204"/>
              </a:rPr>
              <a:t>小区物业管理系统</a:t>
            </a:r>
            <a:endParaRPr lang="en-US" altLang="zh-CN" sz="4000" spc="2000" dirty="0">
              <a:solidFill>
                <a:schemeClr val="bg1">
                  <a:lumMod val="95000"/>
                </a:schemeClr>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a:off x="2135560" y="3451146"/>
            <a:ext cx="1656184" cy="0"/>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ïšḷiḑè"/>
          <p:cNvSpPr/>
          <p:nvPr/>
        </p:nvSpPr>
        <p:spPr bwMode="auto">
          <a:xfrm>
            <a:off x="623570" y="2946400"/>
            <a:ext cx="96393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wrap="none" lIns="0" tIns="0" rIns="0" bIns="0" anchor="ctr">
            <a:normAutofit/>
          </a:bodyPr>
          <a:lstStyle/>
          <a:p>
            <a:pPr algn="l"/>
            <a:r>
              <a:rPr lang="en-US" sz="2800" dirty="0">
                <a:solidFill>
                  <a:srgbClr val="C384AE"/>
                </a:solidFill>
                <a:latin typeface="思源黑体 CN Regular" panose="020B0500000000000000" pitchFamily="34" charset="-122"/>
                <a:ea typeface="思源黑体 CN Regular" panose="020B0500000000000000" pitchFamily="34" charset="-122"/>
                <a:cs typeface="+mn-ea"/>
                <a:sym typeface="Source Han Sans CN" panose="020F0502020204030204"/>
              </a:rPr>
              <a:t>5</a:t>
            </a:r>
            <a:r>
              <a:rPr lang="zh-CN" altLang="en-US" sz="2800" dirty="0">
                <a:solidFill>
                  <a:srgbClr val="C384AE"/>
                </a:solidFill>
                <a:latin typeface="思源黑体 CN Regular" panose="020B0500000000000000" pitchFamily="34" charset="-122"/>
                <a:ea typeface="思源黑体 CN Regular" panose="020B0500000000000000" pitchFamily="34" charset="-122"/>
                <a:cs typeface="+mn-ea"/>
                <a:sym typeface="Source Han Sans CN" panose="020F0502020204030204"/>
              </a:rPr>
              <a:t>月</a:t>
            </a:r>
            <a:r>
              <a:rPr lang="en-US" altLang="zh-CN" sz="2800" dirty="0">
                <a:solidFill>
                  <a:srgbClr val="C384AE"/>
                </a:solidFill>
                <a:latin typeface="思源黑体 CN Regular" panose="020B0500000000000000" pitchFamily="34" charset="-122"/>
                <a:ea typeface="思源黑体 CN Regular" panose="020B0500000000000000" pitchFamily="34" charset="-122"/>
                <a:cs typeface="+mn-ea"/>
                <a:sym typeface="Source Han Sans CN" panose="020F0502020204030204"/>
              </a:rPr>
              <a:t>15</a:t>
            </a:r>
            <a:r>
              <a:rPr lang="zh-CN" altLang="en-US" sz="2800" dirty="0">
                <a:solidFill>
                  <a:srgbClr val="C384AE"/>
                </a:solidFill>
                <a:latin typeface="思源黑体 CN Regular" panose="020B0500000000000000" pitchFamily="34" charset="-122"/>
                <a:ea typeface="思源黑体 CN Regular" panose="020B0500000000000000" pitchFamily="34" charset="-122"/>
                <a:cs typeface="+mn-ea"/>
                <a:sym typeface="Source Han Sans CN" panose="020F0502020204030204"/>
              </a:rPr>
              <a:t>日</a:t>
            </a:r>
            <a:endParaRPr lang="zh-CN" altLang="en-US" sz="2800" dirty="0">
              <a:solidFill>
                <a:srgbClr val="C384AE"/>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0" name="ïşľïḑé"/>
          <p:cNvSpPr/>
          <p:nvPr/>
        </p:nvSpPr>
        <p:spPr>
          <a:xfrm>
            <a:off x="623392" y="4567573"/>
            <a:ext cx="2904208" cy="1700734"/>
          </a:xfrm>
          <a:prstGeom prst="snip2SameRect">
            <a:avLst>
              <a:gd name="adj1" fmla="val 0"/>
              <a:gd name="adj2" fmla="val 0"/>
            </a:avLst>
          </a:prstGeom>
          <a:ln>
            <a:noFill/>
          </a:ln>
        </p:spPr>
        <p:txBody>
          <a:bodyPr wrap="square" anchor="t">
            <a:normAutofit lnSpcReduction="10000"/>
          </a:bodyPr>
          <a:lstStyle/>
          <a:p>
            <a:pPr marL="228600" indent="-228600">
              <a:lnSpc>
                <a:spcPct val="150000"/>
              </a:lnSpc>
              <a:buFont typeface="Arial" panose="020B0604020202020204" pitchFamily="34" charset="0"/>
              <a:buChar char="•"/>
              <a:tabLst>
                <a:tab pos="227965" algn="l"/>
              </a:tabLst>
              <a:defRPr/>
            </a:pPr>
            <a:r>
              <a:rPr lang="zh-CN" altLang="en-US" sz="1200" dirty="0">
                <a:latin typeface="思源黑体 CN Regular" panose="020B0500000000000000" pitchFamily="34" charset="-122"/>
                <a:ea typeface="思源黑体 CN Regular" panose="020B0500000000000000" pitchFamily="34" charset="-122"/>
                <a:cs typeface="+mn-ea"/>
                <a:sym typeface="Source Han Sans CN" panose="020F0502020204030204"/>
              </a:rPr>
              <a:t>（1）情景模拟；</a:t>
            </a:r>
            <a:endParaRPr lang="zh-CN" altLang="en-US" sz="1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marL="228600" indent="-228600">
              <a:lnSpc>
                <a:spcPct val="150000"/>
              </a:lnSpc>
              <a:buFont typeface="Arial" panose="020B0604020202020204" pitchFamily="34" charset="0"/>
              <a:buChar char="•"/>
              <a:tabLst>
                <a:tab pos="227965" algn="l"/>
              </a:tabLst>
              <a:defRPr/>
            </a:pPr>
            <a:r>
              <a:rPr lang="zh-CN" altLang="en-US" sz="1200" dirty="0">
                <a:latin typeface="思源黑体 CN Regular" panose="020B0500000000000000" pitchFamily="34" charset="-122"/>
                <a:ea typeface="思源黑体 CN Regular" panose="020B0500000000000000" pitchFamily="34" charset="-122"/>
                <a:cs typeface="+mn-ea"/>
                <a:sym typeface="Source Han Sans CN" panose="020F0502020204030204"/>
              </a:rPr>
              <a:t>（2）问卷调查；</a:t>
            </a:r>
            <a:endParaRPr lang="zh-CN" altLang="en-US" sz="1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marL="228600" indent="-228600">
              <a:lnSpc>
                <a:spcPct val="150000"/>
              </a:lnSpc>
              <a:buFont typeface="Arial" panose="020B0604020202020204" pitchFamily="34" charset="0"/>
              <a:buChar char="•"/>
              <a:tabLst>
                <a:tab pos="227965" algn="l"/>
              </a:tabLst>
              <a:defRPr/>
            </a:pPr>
            <a:r>
              <a:rPr lang="zh-CN" altLang="en-US" sz="1200" dirty="0">
                <a:latin typeface="思源黑体 CN Regular" panose="020B0500000000000000" pitchFamily="34" charset="-122"/>
                <a:ea typeface="思源黑体 CN Regular" panose="020B0500000000000000" pitchFamily="34" charset="-122"/>
                <a:cs typeface="+mn-ea"/>
                <a:sym typeface="Source Han Sans CN" panose="020F0502020204030204"/>
              </a:rPr>
              <a:t>（3）小组讨论和卡片分类。</a:t>
            </a:r>
            <a:endParaRPr lang="zh-CN" altLang="en-US" sz="1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1" name="iṥḻîde"/>
          <p:cNvSpPr txBox="1"/>
          <p:nvPr/>
        </p:nvSpPr>
        <p:spPr bwMode="auto">
          <a:xfrm>
            <a:off x="623392" y="4035346"/>
            <a:ext cx="2904208"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1.</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进行需求调研</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14" name="îş1ïḓé"/>
          <p:cNvGrpSpPr/>
          <p:nvPr/>
        </p:nvGrpSpPr>
        <p:grpSpPr>
          <a:xfrm>
            <a:off x="4158131" y="2946321"/>
            <a:ext cx="1089263" cy="1009650"/>
            <a:chOff x="7527017" y="1261393"/>
            <a:chExt cx="1089263" cy="1009650"/>
          </a:xfrm>
        </p:grpSpPr>
        <p:sp>
          <p:nvSpPr>
            <p:cNvPr id="17" name="iŝľíḓe"/>
            <p:cNvSpPr/>
            <p:nvPr/>
          </p:nvSpPr>
          <p:spPr bwMode="auto">
            <a:xfrm>
              <a:off x="7527017" y="1261393"/>
              <a:ext cx="96414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wrap="none" lIns="0" tIns="0" rIns="0" bIns="0" anchor="ctr">
              <a:normAutofit/>
            </a:bodyPr>
            <a:lstStyle/>
            <a:p>
              <a:pPr algn="l"/>
              <a:r>
                <a:rPr lang="en-US" sz="2800" dirty="0">
                  <a:solidFill>
                    <a:srgbClr val="A4C5C8"/>
                  </a:solidFill>
                  <a:latin typeface="思源黑体 CN Regular" panose="020B0500000000000000" pitchFamily="34" charset="-122"/>
                  <a:ea typeface="思源黑体 CN Regular" panose="020B0500000000000000" pitchFamily="34" charset="-122"/>
                  <a:cs typeface="+mn-ea"/>
                  <a:sym typeface="Source Han Sans CN" panose="020F0502020204030204"/>
                </a:rPr>
                <a:t>5</a:t>
              </a:r>
              <a:r>
                <a:rPr lang="zh-CN" altLang="en-US" sz="2800" dirty="0">
                  <a:solidFill>
                    <a:srgbClr val="A4C5C8"/>
                  </a:solidFill>
                  <a:latin typeface="思源黑体 CN Regular" panose="020B0500000000000000" pitchFamily="34" charset="-122"/>
                  <a:ea typeface="思源黑体 CN Regular" panose="020B0500000000000000" pitchFamily="34" charset="-122"/>
                  <a:cs typeface="+mn-ea"/>
                  <a:sym typeface="Source Han Sans CN" panose="020F0502020204030204"/>
                </a:rPr>
                <a:t>月</a:t>
              </a:r>
              <a:r>
                <a:rPr lang="en-US" altLang="zh-CN" sz="2800" dirty="0">
                  <a:solidFill>
                    <a:srgbClr val="A4C5C8"/>
                  </a:solidFill>
                  <a:latin typeface="思源黑体 CN Regular" panose="020B0500000000000000" pitchFamily="34" charset="-122"/>
                  <a:ea typeface="思源黑体 CN Regular" panose="020B0500000000000000" pitchFamily="34" charset="-122"/>
                  <a:cs typeface="+mn-ea"/>
                  <a:sym typeface="Source Han Sans CN" panose="020F0502020204030204"/>
                </a:rPr>
                <a:t>25</a:t>
              </a:r>
              <a:r>
                <a:rPr lang="zh-CN" altLang="en-US" sz="2800" dirty="0">
                  <a:solidFill>
                    <a:srgbClr val="A4C5C8"/>
                  </a:solidFill>
                  <a:latin typeface="思源黑体 CN Regular" panose="020B0500000000000000" pitchFamily="34" charset="-122"/>
                  <a:ea typeface="思源黑体 CN Regular" panose="020B0500000000000000" pitchFamily="34" charset="-122"/>
                  <a:cs typeface="+mn-ea"/>
                  <a:sym typeface="Source Han Sans CN" panose="020F0502020204030204"/>
                </a:rPr>
                <a:t>日</a:t>
              </a:r>
              <a:endParaRPr lang="zh-CN" altLang="en-US" sz="2800" dirty="0">
                <a:solidFill>
                  <a:srgbClr val="A4C5C8"/>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8" name="ïSlïḑe"/>
            <p:cNvSpPr/>
            <p:nvPr/>
          </p:nvSpPr>
          <p:spPr bwMode="auto">
            <a:xfrm>
              <a:off x="8251155" y="1520156"/>
              <a:ext cx="3651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wrap="none" lIns="0" tIns="0" rIns="0" bIns="0" anchor="ctr">
              <a:normAutofit/>
            </a:bodyPr>
            <a:lstStyle/>
            <a:p>
              <a:pPr algn="l"/>
              <a:endParaRPr lang="en-US" sz="3200" dirty="0">
                <a:solidFill>
                  <a:srgbClr val="A4C5C8"/>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
        <p:nvSpPr>
          <p:cNvPr id="15" name="ïśļïḑê"/>
          <p:cNvSpPr/>
          <p:nvPr/>
        </p:nvSpPr>
        <p:spPr>
          <a:xfrm>
            <a:off x="4095266" y="4567573"/>
            <a:ext cx="2904208" cy="1700734"/>
          </a:xfrm>
          <a:prstGeom prst="snip2SameRect">
            <a:avLst>
              <a:gd name="adj1" fmla="val 0"/>
              <a:gd name="adj2" fmla="val 0"/>
            </a:avLst>
          </a:prstGeom>
          <a:ln>
            <a:noFill/>
          </a:ln>
        </p:spPr>
        <p:txBody>
          <a:bodyPr wrap="square" anchor="t">
            <a:normAutofit lnSpcReduction="10000"/>
          </a:bodyPr>
          <a:lstStyle/>
          <a:p>
            <a:pPr marL="228600" indent="-228600">
              <a:lnSpc>
                <a:spcPct val="150000"/>
              </a:lnSpc>
              <a:buFont typeface="Arial" panose="020B0604020202020204" pitchFamily="34" charset="0"/>
              <a:buChar char="•"/>
              <a:tabLst>
                <a:tab pos="227965" algn="l"/>
              </a:tabLst>
              <a:defRPr/>
            </a:pPr>
            <a:r>
              <a:rPr lang="zh-CN" altLang="en-US" sz="1200" dirty="0">
                <a:latin typeface="思源黑体 CN Regular" panose="020B0500000000000000" pitchFamily="34" charset="-122"/>
                <a:ea typeface="思源黑体 CN Regular" panose="020B0500000000000000" pitchFamily="34" charset="-122"/>
                <a:cs typeface="+mn-ea"/>
                <a:sym typeface="Source Han Sans CN" panose="020F0502020204030204"/>
              </a:rPr>
              <a:t>功能的定位和优先级，给出功能分析的四个象限。</a:t>
            </a:r>
            <a:endParaRPr lang="zh-CN" altLang="en-US" sz="1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marL="228600" indent="-228600">
              <a:lnSpc>
                <a:spcPct val="150000"/>
              </a:lnSpc>
              <a:buFont typeface="Arial" panose="020B0604020202020204" pitchFamily="34" charset="0"/>
              <a:buChar char="•"/>
              <a:tabLst>
                <a:tab pos="227965" algn="l"/>
              </a:tabLst>
              <a:defRPr/>
            </a:pPr>
            <a:r>
              <a:rPr lang="zh-CN" sz="1200" dirty="0">
                <a:latin typeface="思源黑体 CN Regular" panose="020B0500000000000000" pitchFamily="34" charset="-122"/>
                <a:ea typeface="思源黑体 CN Regular" panose="020B0500000000000000" pitchFamily="34" charset="-122"/>
                <a:cs typeface="+mn-ea"/>
                <a:sym typeface="Source Han Sans CN" panose="020F0502020204030204"/>
              </a:rPr>
              <a:t>小组会议，讨论需求分析阶段所获取的资料，并制定出最终的需求。</a:t>
            </a:r>
            <a:endParaRPr lang="zh-CN" sz="10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6" name="îs1ïḑe"/>
          <p:cNvSpPr txBox="1"/>
          <p:nvPr/>
        </p:nvSpPr>
        <p:spPr bwMode="auto">
          <a:xfrm>
            <a:off x="4095266" y="4035346"/>
            <a:ext cx="2904208"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2.</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需求改进</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işḻîḋé"/>
          <p:cNvSpPr txBox="1"/>
          <p:nvPr/>
        </p:nvSpPr>
        <p:spPr>
          <a:xfrm>
            <a:off x="2398440" y="3080890"/>
            <a:ext cx="1130424" cy="386922"/>
          </a:xfrm>
          <a:prstGeom prst="rect">
            <a:avLst/>
          </a:prstGeom>
          <a:noFill/>
        </p:spPr>
        <p:txBody>
          <a:bodyPr wrap="none" lIns="90000" tIns="46800" rIns="90000" bIns="46800" rtlCol="0" anchor="ctr" anchorCtr="0">
            <a:normAutofit/>
          </a:bodyPr>
          <a:lstStyle/>
          <a:p>
            <a:pPr algn="ct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cxnSp>
        <p:nvCxnSpPr>
          <p:cNvPr id="10" name="直接连接符 9"/>
          <p:cNvCxnSpPr/>
          <p:nvPr/>
        </p:nvCxnSpPr>
        <p:spPr>
          <a:xfrm>
            <a:off x="3756312" y="4306824"/>
            <a:ext cx="0" cy="210223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 name="isḷîďê"/>
          <p:cNvSpPr txBox="1"/>
          <p:nvPr/>
        </p:nvSpPr>
        <p:spPr>
          <a:xfrm>
            <a:off x="8032750" y="3696970"/>
            <a:ext cx="3658235" cy="767715"/>
          </a:xfrm>
          <a:prstGeom prst="rect">
            <a:avLst/>
          </a:prstGeom>
          <a:noFill/>
        </p:spPr>
        <p:txBody>
          <a:bodyPr wrap="square" lIns="90000" tIns="46800" rIns="90000" bIns="46800" rtlCol="0">
            <a:normAutofit/>
          </a:bodyPr>
          <a:lstStyle/>
          <a:p>
            <a:pPr>
              <a:lnSpc>
                <a:spcPct val="150000"/>
              </a:lnSpc>
            </a:pPr>
            <a:r>
              <a:rPr lang="en-US" sz="1200" dirty="0">
                <a:latin typeface="思源黑体 CN Regular" panose="020B0500000000000000" pitchFamily="34" charset="-122"/>
                <a:ea typeface="思源黑体 CN Regular" panose="020B0500000000000000" pitchFamily="34" charset="-122"/>
                <a:cs typeface="+mn-ea"/>
                <a:sym typeface="Source Han Sans CN" panose="020F0502020204030204"/>
              </a:rPr>
              <a:t>      </a:t>
            </a:r>
            <a:r>
              <a:rPr sz="1200" dirty="0">
                <a:latin typeface="思源黑体 CN Regular" panose="020B0500000000000000" pitchFamily="34" charset="-122"/>
                <a:ea typeface="思源黑体 CN Regular" panose="020B0500000000000000" pitchFamily="34" charset="-122"/>
                <a:cs typeface="+mn-ea"/>
                <a:sym typeface="Source Han Sans CN" panose="020F0502020204030204"/>
              </a:rPr>
              <a:t>编写《软件需求规格说明书》</a:t>
            </a:r>
            <a:endParaRPr sz="1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3" name="ïşļiḑé"/>
          <p:cNvSpPr txBox="1"/>
          <p:nvPr/>
        </p:nvSpPr>
        <p:spPr>
          <a:xfrm>
            <a:off x="7910660" y="3297175"/>
            <a:ext cx="3336643" cy="307777"/>
          </a:xfrm>
          <a:prstGeom prst="rect">
            <a:avLst/>
          </a:prstGeom>
          <a:noFill/>
        </p:spPr>
        <p:txBody>
          <a:bodyPr wrap="square" rtlCol="0">
            <a:normAutofit fontScale="92500" lnSpcReduction="10000"/>
          </a:bodyPr>
          <a:lstStyle/>
          <a:p>
            <a:pPr algn="ctr"/>
            <a:r>
              <a:rPr lang="en-US" altLang="zh-CN"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5</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月</a:t>
            </a:r>
            <a:r>
              <a:rPr lang="en-US" altLang="zh-CN"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28</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日</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34" name="组合 33"/>
          <p:cNvGrpSpPr/>
          <p:nvPr/>
        </p:nvGrpSpPr>
        <p:grpSpPr>
          <a:xfrm>
            <a:off x="3873535" y="318980"/>
            <a:ext cx="4920045" cy="653143"/>
            <a:chOff x="1365009" y="535945"/>
            <a:chExt cx="2335271" cy="1384848"/>
          </a:xfrm>
        </p:grpSpPr>
        <p:pic>
          <p:nvPicPr>
            <p:cNvPr id="35" name="图片 34"/>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36" name="文本框 35"/>
            <p:cNvSpPr txBox="1"/>
            <p:nvPr/>
          </p:nvSpPr>
          <p:spPr>
            <a:xfrm>
              <a:off x="1755734" y="555729"/>
              <a:ext cx="1944546" cy="1106724"/>
            </a:xfrm>
            <a:prstGeom prst="rect">
              <a:avLst/>
            </a:prstGeom>
            <a:noFill/>
          </p:spPr>
          <p:txBody>
            <a:bodyPr wrap="square" rtlCol="0">
              <a:spAutoFit/>
            </a:bodyPr>
            <a:lstStyle/>
            <a:p>
              <a:r>
                <a:rPr lang="en-US" altLang="zh-CN"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一</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需求分析</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38" name="图片 3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12689" y="426730"/>
            <a:ext cx="2308628" cy="1984857"/>
          </a:xfrm>
          <a:prstGeom prst="rect">
            <a:avLst/>
          </a:prstGeom>
        </p:spPr>
      </p:pic>
      <p:pic>
        <p:nvPicPr>
          <p:cNvPr id="2" name="图片 1"/>
          <p:cNvPicPr>
            <a:picLocks noChangeAspect="1"/>
          </p:cNvPicPr>
          <p:nvPr/>
        </p:nvPicPr>
        <p:blipFill>
          <a:blip r:embed="rId5"/>
          <a:stretch>
            <a:fillRect/>
          </a:stretch>
        </p:blipFill>
        <p:spPr>
          <a:xfrm>
            <a:off x="7910830" y="328295"/>
            <a:ext cx="3902710" cy="2277745"/>
          </a:xfrm>
          <a:prstGeom prst="rect">
            <a:avLst/>
          </a:prstGeom>
        </p:spPr>
      </p:pic>
      <p:pic>
        <p:nvPicPr>
          <p:cNvPr id="3" name="图片 2" descr="捕获2"/>
          <p:cNvPicPr>
            <a:picLocks noChangeAspect="1"/>
          </p:cNvPicPr>
          <p:nvPr/>
        </p:nvPicPr>
        <p:blipFill>
          <a:blip r:embed="rId6"/>
          <a:stretch>
            <a:fillRect/>
          </a:stretch>
        </p:blipFill>
        <p:spPr>
          <a:xfrm>
            <a:off x="7910830" y="4178935"/>
            <a:ext cx="3967480" cy="2477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形 21" descr="飘带"/>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335707" y="3941524"/>
            <a:ext cx="481531" cy="481531"/>
          </a:xfrm>
          <a:prstGeom prst="rect">
            <a:avLst/>
          </a:prstGeom>
        </p:spPr>
      </p:pic>
      <p:sp>
        <p:nvSpPr>
          <p:cNvPr id="6" name="iŝḻîḍe"/>
          <p:cNvSpPr txBox="1"/>
          <p:nvPr/>
        </p:nvSpPr>
        <p:spPr>
          <a:xfrm>
            <a:off x="670718" y="4520003"/>
            <a:ext cx="10850563" cy="1163689"/>
          </a:xfrm>
          <a:prstGeom prst="rect">
            <a:avLst/>
          </a:prstGeom>
          <a:noFill/>
          <a:ln>
            <a:noFill/>
          </a:ln>
        </p:spPr>
        <p:txBody>
          <a:bodyPr wrap="square" lIns="90000" tIns="46800" rIns="90000" bIns="46800" rtlCol="0">
            <a:normAutofit/>
          </a:bodyPr>
          <a:lstStyle/>
          <a:p>
            <a:pPr algn="ctr">
              <a:lnSpc>
                <a:spcPct val="150000"/>
              </a:lnSpc>
            </a:pPr>
            <a:r>
              <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统一字体让阅读更流畅</a:t>
            </a:r>
            <a:endPar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a:p>
            <a:pPr algn="ctr">
              <a:lnSpc>
                <a:spcPct val="150000"/>
              </a:lnSpc>
            </a:pPr>
            <a:r>
              <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主题色使</a:t>
            </a:r>
            <a:r>
              <a:rPr lang="en-US" altLang="zh-CN" sz="1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PPT</a:t>
            </a:r>
            <a:r>
              <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更方便更改</a:t>
            </a:r>
            <a:endPar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a:p>
            <a:pPr algn="ctr">
              <a:lnSpc>
                <a:spcPct val="150000"/>
              </a:lnSpc>
            </a:pPr>
            <a:r>
              <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调整间距以适应中文排版，使用</a:t>
            </a:r>
            <a:r>
              <a:rPr lang="en-US" altLang="zh-CN" sz="1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PPT</a:t>
            </a:r>
            <a:r>
              <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中的参考线</a:t>
            </a:r>
            <a:endParaRPr lang="en-US" altLang="zh-CN" sz="1600" b="1"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24" name="图片 2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flipH="1">
            <a:off x="9576981" y="365931"/>
            <a:ext cx="2615018" cy="2248277"/>
          </a:xfrm>
          <a:prstGeom prst="rect">
            <a:avLst/>
          </a:prstGeom>
        </p:spPr>
      </p:pic>
      <p:grpSp>
        <p:nvGrpSpPr>
          <p:cNvPr id="32" name="组合 31"/>
          <p:cNvGrpSpPr/>
          <p:nvPr/>
        </p:nvGrpSpPr>
        <p:grpSpPr>
          <a:xfrm>
            <a:off x="3873535" y="318980"/>
            <a:ext cx="4920045" cy="653143"/>
            <a:chOff x="1365009" y="535945"/>
            <a:chExt cx="2335271" cy="1384848"/>
          </a:xfrm>
        </p:grpSpPr>
        <p:pic>
          <p:nvPicPr>
            <p:cNvPr id="33" name="图片 32"/>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34" name="文本框 33"/>
            <p:cNvSpPr txBox="1"/>
            <p:nvPr/>
          </p:nvSpPr>
          <p:spPr>
            <a:xfrm>
              <a:off x="1755734" y="555729"/>
              <a:ext cx="1944546" cy="1106724"/>
            </a:xfrm>
            <a:prstGeom prst="rect">
              <a:avLst/>
            </a:prstGeom>
            <a:noFill/>
          </p:spPr>
          <p:txBody>
            <a:bodyPr wrap="square" rtlCol="0">
              <a:spAutoFit/>
            </a:bodyPr>
            <a:lstStyle/>
            <a:p>
              <a:r>
                <a:rPr lang="en-US" altLang="zh-CN"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二 概要设计</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
        <p:nvSpPr>
          <p:cNvPr id="2" name="文本框 1"/>
          <p:cNvSpPr txBox="1"/>
          <p:nvPr/>
        </p:nvSpPr>
        <p:spPr>
          <a:xfrm>
            <a:off x="670560" y="1315085"/>
            <a:ext cx="10850245" cy="953135"/>
          </a:xfrm>
          <a:prstGeom prst="rect">
            <a:avLst/>
          </a:prstGeom>
          <a:noFill/>
        </p:spPr>
        <p:txBody>
          <a:bodyPr wrap="square" rtlCol="0">
            <a:spAutoFit/>
          </a:bodyPr>
          <a:p>
            <a:pPr indent="0" algn="l" fontAlgn="auto"/>
            <a:r>
              <a:rPr lang="en-US" sz="2800">
                <a:latin typeface="幼圆" panose="02010509060101010101" charset="-122"/>
                <a:ea typeface="幼圆" panose="02010509060101010101" charset="-122"/>
                <a:cs typeface="幼圆" panose="02010509060101010101" charset="-122"/>
              </a:rPr>
              <a:t>6</a:t>
            </a:r>
            <a:r>
              <a:rPr lang="zh-CN" altLang="en-US" sz="2800">
                <a:latin typeface="幼圆" panose="02010509060101010101" charset="-122"/>
                <a:ea typeface="幼圆" panose="02010509060101010101" charset="-122"/>
                <a:cs typeface="幼圆" panose="02010509060101010101" charset="-122"/>
              </a:rPr>
              <a:t>月</a:t>
            </a:r>
            <a:r>
              <a:rPr lang="en-US" altLang="zh-CN" sz="2800">
                <a:latin typeface="幼圆" panose="02010509060101010101" charset="-122"/>
                <a:ea typeface="幼圆" panose="02010509060101010101" charset="-122"/>
                <a:cs typeface="幼圆" panose="02010509060101010101" charset="-122"/>
              </a:rPr>
              <a:t>2</a:t>
            </a:r>
            <a:r>
              <a:rPr lang="zh-CN" altLang="en-US" sz="2800">
                <a:latin typeface="幼圆" panose="02010509060101010101" charset="-122"/>
                <a:ea typeface="幼圆" panose="02010509060101010101" charset="-122"/>
                <a:cs typeface="幼圆" panose="02010509060101010101" charset="-122"/>
              </a:rPr>
              <a:t>日  画出</a:t>
            </a:r>
            <a:r>
              <a:rPr lang="en-US" altLang="zh-CN" sz="2800">
                <a:latin typeface="幼圆" panose="02010509060101010101" charset="-122"/>
                <a:ea typeface="幼圆" panose="02010509060101010101" charset="-122"/>
                <a:cs typeface="幼圆" panose="02010509060101010101" charset="-122"/>
              </a:rPr>
              <a:t>UML</a:t>
            </a:r>
            <a:r>
              <a:rPr lang="zh-CN" altLang="en-US" sz="2800">
                <a:latin typeface="幼圆" panose="02010509060101010101" charset="-122"/>
                <a:ea typeface="幼圆" panose="02010509060101010101" charset="-122"/>
                <a:cs typeface="幼圆" panose="02010509060101010101" charset="-122"/>
              </a:rPr>
              <a:t>图（包括类图 ，活动图，数据库逻辑图，用例图）</a:t>
            </a:r>
            <a:endParaRPr lang="zh-CN" altLang="en-US" sz="2800">
              <a:latin typeface="幼圆" panose="02010509060101010101" charset="-122"/>
              <a:ea typeface="幼圆" panose="02010509060101010101" charset="-122"/>
              <a:cs typeface="幼圆" panose="02010509060101010101" charset="-122"/>
            </a:endParaRPr>
          </a:p>
          <a:p>
            <a:pPr indent="0" algn="l" fontAlgn="auto"/>
            <a:r>
              <a:rPr lang="en-US" altLang="zh-CN" sz="2800">
                <a:latin typeface="幼圆" panose="02010509060101010101" charset="-122"/>
                <a:ea typeface="幼圆" panose="02010509060101010101" charset="-122"/>
                <a:cs typeface="幼圆" panose="02010509060101010101" charset="-122"/>
              </a:rPr>
              <a:t>6</a:t>
            </a:r>
            <a:r>
              <a:rPr lang="zh-CN" altLang="en-US" sz="2800">
                <a:latin typeface="幼圆" panose="02010509060101010101" charset="-122"/>
                <a:ea typeface="幼圆" panose="02010509060101010101" charset="-122"/>
                <a:cs typeface="幼圆" panose="02010509060101010101" charset="-122"/>
              </a:rPr>
              <a:t>月</a:t>
            </a:r>
            <a:r>
              <a:rPr lang="en-US" altLang="zh-CN" sz="2800">
                <a:latin typeface="幼圆" panose="02010509060101010101" charset="-122"/>
                <a:ea typeface="幼圆" panose="02010509060101010101" charset="-122"/>
                <a:cs typeface="幼圆" panose="02010509060101010101" charset="-122"/>
              </a:rPr>
              <a:t>4</a:t>
            </a:r>
            <a:r>
              <a:rPr lang="zh-CN" altLang="en-US" sz="2800">
                <a:latin typeface="幼圆" panose="02010509060101010101" charset="-122"/>
                <a:ea typeface="幼圆" panose="02010509060101010101" charset="-122"/>
                <a:cs typeface="幼圆" panose="02010509060101010101" charset="-122"/>
              </a:rPr>
              <a:t>日  编写完整《软件系统设计说明书》</a:t>
            </a:r>
            <a:endParaRPr lang="zh-CN" altLang="en-US" sz="2800">
              <a:latin typeface="幼圆" panose="02010509060101010101" charset="-122"/>
              <a:ea typeface="幼圆" panose="02010509060101010101" charset="-122"/>
              <a:cs typeface="幼圆" panose="02010509060101010101" charset="-122"/>
            </a:endParaRPr>
          </a:p>
        </p:txBody>
      </p:sp>
      <p:pic>
        <p:nvPicPr>
          <p:cNvPr id="3" name="图片 2" descr="捕获3"/>
          <p:cNvPicPr>
            <a:picLocks noChangeAspect="1"/>
          </p:cNvPicPr>
          <p:nvPr/>
        </p:nvPicPr>
        <p:blipFill>
          <a:blip r:embed="rId7"/>
          <a:stretch>
            <a:fillRect/>
          </a:stretch>
        </p:blipFill>
        <p:spPr>
          <a:xfrm>
            <a:off x="937895" y="2342515"/>
            <a:ext cx="10583545" cy="4279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6133725" y="1123952"/>
            <a:ext cx="0" cy="501967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 name="iṥḷîḍé"/>
          <p:cNvSpPr/>
          <p:nvPr/>
        </p:nvSpPr>
        <p:spPr bwMode="auto">
          <a:xfrm>
            <a:off x="7131001" y="1449000"/>
            <a:ext cx="4389488" cy="76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6</a:t>
            </a: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月</a:t>
            </a:r>
            <a:r>
              <a:rPr lang="en-US" alt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6</a:t>
            </a: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日  </a:t>
            </a: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小组会议，讨论小区物业管理系统的详细设计</a:t>
            </a:r>
            <a:endPar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8" name="iṩļïdé"/>
          <p:cNvSpPr/>
          <p:nvPr/>
        </p:nvSpPr>
        <p:spPr bwMode="auto">
          <a:xfrm>
            <a:off x="6591683" y="1628121"/>
            <a:ext cx="409192" cy="409192"/>
          </a:xfrm>
          <a:prstGeom prst="ellipse">
            <a:avLst/>
          </a:prstGeom>
          <a:solidFill>
            <a:srgbClr val="44546A"/>
          </a:solidFill>
          <a:ln w="38100">
            <a:solidFill>
              <a:srgbClr val="A4C5C8"/>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01</a:t>
            </a:r>
            <a:endPar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ïśļiḑé"/>
          <p:cNvSpPr/>
          <p:nvPr/>
        </p:nvSpPr>
        <p:spPr bwMode="auto">
          <a:xfrm>
            <a:off x="7131001" y="3045036"/>
            <a:ext cx="4389488" cy="76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总体设计，接口设计，运行设计，系统数据结构设计，系统出错处理设计</a:t>
            </a:r>
            <a:endPar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0" name="ïṧ1ïḑè"/>
          <p:cNvSpPr/>
          <p:nvPr/>
        </p:nvSpPr>
        <p:spPr bwMode="auto">
          <a:xfrm>
            <a:off x="6591683" y="3224792"/>
            <a:ext cx="409192" cy="409192"/>
          </a:xfrm>
          <a:prstGeom prst="ellipse">
            <a:avLst/>
          </a:prstGeom>
          <a:solidFill>
            <a:srgbClr val="A4C5C8"/>
          </a:solidFill>
          <a:ln w="38100">
            <a:solidFill>
              <a:srgbClr val="44546A"/>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02</a:t>
            </a:r>
            <a:endPar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1" name="ïṡ1íḓe"/>
          <p:cNvSpPr/>
          <p:nvPr/>
        </p:nvSpPr>
        <p:spPr bwMode="auto">
          <a:xfrm>
            <a:off x="7131001" y="4752197"/>
            <a:ext cx="4389488" cy="76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6</a:t>
            </a: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月</a:t>
            </a:r>
            <a:r>
              <a:rPr lang="en-US" alt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9</a:t>
            </a: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日  </a:t>
            </a: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编写《软件系统详细设计说明书》</a:t>
            </a:r>
            <a:endPar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2" name="îṥlîḑê"/>
          <p:cNvSpPr/>
          <p:nvPr/>
        </p:nvSpPr>
        <p:spPr bwMode="auto">
          <a:xfrm>
            <a:off x="6591683" y="4931318"/>
            <a:ext cx="409192" cy="409192"/>
          </a:xfrm>
          <a:prstGeom prst="ellipse">
            <a:avLst/>
          </a:prstGeom>
          <a:solidFill>
            <a:srgbClr val="44546A"/>
          </a:solidFill>
          <a:ln w="38100">
            <a:solidFill>
              <a:srgbClr val="A4C5C8"/>
            </a:solid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03</a:t>
            </a:r>
            <a:endPar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24" name="图片 23"/>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flipH="1">
            <a:off x="10386462" y="83626"/>
            <a:ext cx="1805538" cy="1552321"/>
          </a:xfrm>
          <a:prstGeom prst="rect">
            <a:avLst/>
          </a:prstGeom>
        </p:spPr>
      </p:pic>
      <p:grpSp>
        <p:nvGrpSpPr>
          <p:cNvPr id="32" name="组合 31"/>
          <p:cNvGrpSpPr/>
          <p:nvPr/>
        </p:nvGrpSpPr>
        <p:grpSpPr>
          <a:xfrm>
            <a:off x="3873535" y="318980"/>
            <a:ext cx="4920045" cy="653143"/>
            <a:chOff x="1365009" y="535945"/>
            <a:chExt cx="2335271" cy="1384848"/>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34" name="文本框 33"/>
            <p:cNvSpPr txBox="1"/>
            <p:nvPr/>
          </p:nvSpPr>
          <p:spPr>
            <a:xfrm>
              <a:off x="1755734" y="555729"/>
              <a:ext cx="1944546" cy="1106724"/>
            </a:xfrm>
            <a:prstGeom prst="rect">
              <a:avLst/>
            </a:prstGeom>
            <a:noFill/>
          </p:spPr>
          <p:txBody>
            <a:bodyPr wrap="square" rtlCol="0">
              <a:spAutoFit/>
            </a:bodyPr>
            <a:p>
              <a:r>
                <a:rPr lang="en-US" altLang="zh-CN"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三</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详细设计</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5" name="图片 4" descr="QQ图片20190626103822"/>
          <p:cNvPicPr>
            <a:picLocks noChangeAspect="1"/>
          </p:cNvPicPr>
          <p:nvPr/>
        </p:nvPicPr>
        <p:blipFill>
          <a:blip r:embed="rId5"/>
          <a:stretch>
            <a:fillRect/>
          </a:stretch>
        </p:blipFill>
        <p:spPr>
          <a:xfrm>
            <a:off x="486410" y="1486535"/>
            <a:ext cx="5415280" cy="4033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šlïḋe"/>
          <p:cNvSpPr/>
          <p:nvPr/>
        </p:nvSpPr>
        <p:spPr>
          <a:xfrm>
            <a:off x="4260574" y="5097374"/>
            <a:ext cx="3293166" cy="557399"/>
          </a:xfrm>
          <a:prstGeom prst="rect">
            <a:avLst/>
          </a:prstGeom>
          <a:solidFill>
            <a:srgbClr val="8D9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6" name="iṡliḓe"/>
          <p:cNvSpPr txBox="1"/>
          <p:nvPr/>
        </p:nvSpPr>
        <p:spPr>
          <a:xfrm>
            <a:off x="2327750" y="972047"/>
            <a:ext cx="7158815" cy="1304450"/>
          </a:xfrm>
          <a:prstGeom prst="rect">
            <a:avLst/>
          </a:prstGeom>
          <a:noFill/>
        </p:spPr>
        <p:txBody>
          <a:bodyPr wrap="square" lIns="90000" tIns="46800" rIns="90000" bIns="46800" rtlCol="0"/>
          <a:lstStyle/>
          <a:p>
            <a:pPr algn="ctr">
              <a:lnSpc>
                <a:spcPct val="150000"/>
              </a:lnSpc>
            </a:pPr>
            <a:r>
              <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6</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月</a:t>
            </a:r>
            <a:r>
              <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12</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日   </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编码阶段，我们小组进行了分工，分工如下：</a:t>
            </a: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algn="ctr">
              <a:lnSpc>
                <a:spcPct val="150000"/>
              </a:lnSpc>
            </a:pP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闫雪：住户端和物业管理人员端缴费界面</a:t>
            </a: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algn="ctr">
              <a:lnSpc>
                <a:spcPct val="150000"/>
              </a:lnSpc>
            </a:pP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李蓉：登录注册界面和物业管理人员端的信息管理界面</a:t>
            </a: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algn="ctr">
              <a:lnSpc>
                <a:spcPct val="150000"/>
              </a:lnSpc>
            </a:pP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仇素龙：住户端和物业管理人员端投诉界面</a:t>
            </a: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algn="ctr">
              <a:lnSpc>
                <a:spcPct val="150000"/>
              </a:lnSpc>
            </a:pP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后新莉：住户端和物业管理人员端的报修界面</a:t>
            </a: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algn="ctr">
              <a:lnSpc>
                <a:spcPct val="150000"/>
              </a:lnSpc>
            </a:pP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18" name="组合 17"/>
          <p:cNvGrpSpPr/>
          <p:nvPr/>
        </p:nvGrpSpPr>
        <p:grpSpPr>
          <a:xfrm>
            <a:off x="1326144" y="2720382"/>
            <a:ext cx="9162026" cy="2845531"/>
            <a:chOff x="1326144" y="2720382"/>
            <a:chExt cx="9162026" cy="2845531"/>
          </a:xfrm>
        </p:grpSpPr>
        <p:sp>
          <p:nvSpPr>
            <p:cNvPr id="5" name="îśḻiḓe"/>
            <p:cNvSpPr/>
            <p:nvPr/>
          </p:nvSpPr>
          <p:spPr>
            <a:xfrm>
              <a:off x="4260574" y="2720382"/>
              <a:ext cx="3293166" cy="231704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7" name="ïš1íḑê"/>
            <p:cNvGrpSpPr/>
            <p:nvPr/>
          </p:nvGrpSpPr>
          <p:grpSpPr>
            <a:xfrm>
              <a:off x="1326144" y="2982743"/>
              <a:ext cx="2547391" cy="1966944"/>
              <a:chOff x="1082778" y="2962605"/>
              <a:chExt cx="2547391" cy="1966944"/>
            </a:xfrm>
          </p:grpSpPr>
          <p:sp>
            <p:nvSpPr>
              <p:cNvPr id="12" name="îŝ1îḑê"/>
              <p:cNvSpPr/>
              <p:nvPr/>
            </p:nvSpPr>
            <p:spPr>
              <a:xfrm>
                <a:off x="1082778" y="2962605"/>
                <a:ext cx="2547391" cy="1792326"/>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3" name="ïSľíḑe"/>
              <p:cNvSpPr/>
              <p:nvPr/>
            </p:nvSpPr>
            <p:spPr bwMode="auto">
              <a:xfrm>
                <a:off x="1082778" y="4403034"/>
                <a:ext cx="2547391" cy="526515"/>
              </a:xfrm>
              <a:prstGeom prst="rect">
                <a:avLst/>
              </a:prstGeom>
              <a:solidFill>
                <a:srgbClr val="16192E"/>
              </a:solidFill>
              <a:ln>
                <a:noFill/>
              </a:ln>
            </p:spPr>
            <p:txBody>
              <a:bodyPr wrap="square" lIns="90000" tIns="46800" rIns="90000" bIns="46800" anchor="t"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60000"/>
                  </a:lnSpc>
                </a:pPr>
                <a:r>
                  <a:rPr lang="zh-CN"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登录注册界面</a:t>
                </a:r>
                <a:endParaRPr lang="zh-CN"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
          <p:nvSpPr>
            <p:cNvPr id="8" name="îS1íde"/>
            <p:cNvSpPr/>
            <p:nvPr/>
          </p:nvSpPr>
          <p:spPr bwMode="auto">
            <a:xfrm>
              <a:off x="4260575" y="5097374"/>
              <a:ext cx="3293166" cy="46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sz="19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报修界面</a:t>
              </a:r>
              <a:endParaRPr lang="en-US" altLang="zh-CN" sz="11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algn="ctr">
                <a:lnSpc>
                  <a:spcPct val="120000"/>
                </a:lnSpc>
              </a:pPr>
              <a:endParaRPr lang="en-US" altLang="zh-CN" sz="11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9" name="îṡlíďe"/>
            <p:cNvGrpSpPr/>
            <p:nvPr/>
          </p:nvGrpSpPr>
          <p:grpSpPr>
            <a:xfrm>
              <a:off x="7940779" y="2982743"/>
              <a:ext cx="2547391" cy="1966944"/>
              <a:chOff x="1082778" y="2962605"/>
              <a:chExt cx="2547391" cy="1966944"/>
            </a:xfrm>
          </p:grpSpPr>
          <p:sp>
            <p:nvSpPr>
              <p:cNvPr id="10" name="ïSļíḋè"/>
              <p:cNvSpPr/>
              <p:nvPr/>
            </p:nvSpPr>
            <p:spPr>
              <a:xfrm>
                <a:off x="1082778" y="2962605"/>
                <a:ext cx="2547391" cy="1792326"/>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1" name="íšḻïḋe"/>
              <p:cNvSpPr/>
              <p:nvPr/>
            </p:nvSpPr>
            <p:spPr bwMode="auto">
              <a:xfrm>
                <a:off x="1082778" y="4403034"/>
                <a:ext cx="2547391" cy="526515"/>
              </a:xfrm>
              <a:prstGeom prst="rect">
                <a:avLst/>
              </a:prstGeom>
              <a:solidFill>
                <a:srgbClr val="16192E"/>
              </a:solidFill>
              <a:ln>
                <a:noFill/>
              </a:ln>
            </p:spPr>
            <p:txBody>
              <a:bodyPr wrap="square" lIns="90000" tIns="46800" rIns="90000" bIns="46800" anchor="t"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60000"/>
                  </a:lnSpc>
                </a:pPr>
                <a:r>
                  <a:rPr lang="zh-CN"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投诉界面</a:t>
                </a:r>
                <a:endParaRPr lang="zh-CN"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grpSp>
      <p:grpSp>
        <p:nvGrpSpPr>
          <p:cNvPr id="14" name="组合 13"/>
          <p:cNvGrpSpPr/>
          <p:nvPr/>
        </p:nvGrpSpPr>
        <p:grpSpPr>
          <a:xfrm>
            <a:off x="3873535" y="318980"/>
            <a:ext cx="4920045" cy="653143"/>
            <a:chOff x="1365009" y="535945"/>
            <a:chExt cx="2335271" cy="1384848"/>
          </a:xfrm>
        </p:grpSpPr>
        <p:pic>
          <p:nvPicPr>
            <p:cNvPr id="15" name="图片 14"/>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16" name="文本框 15"/>
            <p:cNvSpPr txBox="1"/>
            <p:nvPr/>
          </p:nvSpPr>
          <p:spPr>
            <a:xfrm>
              <a:off x="1755734" y="555729"/>
              <a:ext cx="1944546" cy="1106724"/>
            </a:xfrm>
            <a:prstGeom prst="rect">
              <a:avLst/>
            </a:prstGeom>
            <a:noFill/>
          </p:spPr>
          <p:txBody>
            <a:bodyPr wrap="square" rtlCol="0">
              <a:spAutoFit/>
            </a:bodyPr>
            <a:lstStyle/>
            <a:p>
              <a:r>
                <a:rPr lang="en-US" altLang="zh-CN"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四 编码</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7" name="图片 16"/>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872190"/>
            <a:ext cx="1898248" cy="1632030"/>
          </a:xfrm>
          <a:prstGeom prst="rect">
            <a:avLst/>
          </a:prstGeom>
        </p:spPr>
      </p:pic>
      <p:pic>
        <p:nvPicPr>
          <p:cNvPr id="2" name="图片 1"/>
          <p:cNvPicPr>
            <a:picLocks noChangeAspect="1"/>
          </p:cNvPicPr>
          <p:nvPr/>
        </p:nvPicPr>
        <p:blipFill>
          <a:blip r:embed="rId7"/>
          <a:stretch>
            <a:fillRect/>
          </a:stretch>
        </p:blipFill>
        <p:spPr>
          <a:xfrm>
            <a:off x="1325245" y="2633980"/>
            <a:ext cx="2547620" cy="1788795"/>
          </a:xfrm>
          <a:prstGeom prst="rect">
            <a:avLst/>
          </a:prstGeom>
        </p:spPr>
      </p:pic>
      <p:pic>
        <p:nvPicPr>
          <p:cNvPr id="3" name="图片 2"/>
          <p:cNvPicPr>
            <a:picLocks noChangeAspect="1"/>
          </p:cNvPicPr>
          <p:nvPr/>
        </p:nvPicPr>
        <p:blipFill>
          <a:blip r:embed="rId8"/>
          <a:stretch>
            <a:fillRect/>
          </a:stretch>
        </p:blipFill>
        <p:spPr>
          <a:xfrm>
            <a:off x="4260850" y="2708910"/>
            <a:ext cx="3293110" cy="2328545"/>
          </a:xfrm>
          <a:prstGeom prst="rect">
            <a:avLst/>
          </a:prstGeom>
        </p:spPr>
      </p:pic>
      <p:pic>
        <p:nvPicPr>
          <p:cNvPr id="19" name="图片 18"/>
          <p:cNvPicPr>
            <a:picLocks noChangeAspect="1"/>
          </p:cNvPicPr>
          <p:nvPr/>
        </p:nvPicPr>
        <p:blipFill>
          <a:blip r:embed="rId8"/>
          <a:stretch>
            <a:fillRect/>
          </a:stretch>
        </p:blipFill>
        <p:spPr>
          <a:xfrm>
            <a:off x="7940675" y="2982595"/>
            <a:ext cx="2548255" cy="1440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í$ḷídé"/>
          <p:cNvSpPr/>
          <p:nvPr/>
        </p:nvSpPr>
        <p:spPr>
          <a:xfrm>
            <a:off x="669924" y="2852772"/>
            <a:ext cx="5097598" cy="4005229"/>
          </a:xfrm>
          <a:custGeom>
            <a:avLst/>
            <a:gdLst>
              <a:gd name="connsiteX0" fmla="*/ 2548799 w 5097598"/>
              <a:gd name="connsiteY0" fmla="*/ 0 h 4005229"/>
              <a:gd name="connsiteX1" fmla="*/ 5097598 w 5097598"/>
              <a:gd name="connsiteY1" fmla="*/ 2381785 h 4005229"/>
              <a:gd name="connsiteX2" fmla="*/ 4515576 w 5097598"/>
              <a:gd name="connsiteY2" fmla="*/ 3896822 h 4005229"/>
              <a:gd name="connsiteX3" fmla="*/ 4410140 w 5097598"/>
              <a:gd name="connsiteY3" fmla="*/ 4005229 h 4005229"/>
              <a:gd name="connsiteX4" fmla="*/ 687458 w 5097598"/>
              <a:gd name="connsiteY4" fmla="*/ 4005229 h 4005229"/>
              <a:gd name="connsiteX5" fmla="*/ 582022 w 5097598"/>
              <a:gd name="connsiteY5" fmla="*/ 3896822 h 4005229"/>
              <a:gd name="connsiteX6" fmla="*/ 0 w 5097598"/>
              <a:gd name="connsiteY6" fmla="*/ 2381785 h 4005229"/>
              <a:gd name="connsiteX7" fmla="*/ 2548799 w 5097598"/>
              <a:gd name="connsiteY7" fmla="*/ 0 h 400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7598" h="4005229">
                <a:moveTo>
                  <a:pt x="2548799" y="0"/>
                </a:moveTo>
                <a:cubicBezTo>
                  <a:pt x="3956462" y="0"/>
                  <a:pt x="5097598" y="1066361"/>
                  <a:pt x="5097598" y="2381785"/>
                </a:cubicBezTo>
                <a:cubicBezTo>
                  <a:pt x="5097598" y="2957283"/>
                  <a:pt x="4879178" y="3485109"/>
                  <a:pt x="4515576" y="3896822"/>
                </a:cubicBezTo>
                <a:lnTo>
                  <a:pt x="4410140" y="4005229"/>
                </a:lnTo>
                <a:lnTo>
                  <a:pt x="687458" y="4005229"/>
                </a:lnTo>
                <a:lnTo>
                  <a:pt x="582022" y="3896822"/>
                </a:lnTo>
                <a:cubicBezTo>
                  <a:pt x="218421" y="3485109"/>
                  <a:pt x="0" y="2957283"/>
                  <a:pt x="0" y="2381785"/>
                </a:cubicBezTo>
                <a:cubicBezTo>
                  <a:pt x="0" y="1066361"/>
                  <a:pt x="1141136" y="0"/>
                  <a:pt x="2548799" y="0"/>
                </a:cubicBezTo>
                <a:close/>
              </a:path>
            </a:pathLst>
          </a:custGeom>
          <a:blipFill dpi="0" rotWithShape="1">
            <a:blip r:embed="rId1" cstate="print">
              <a:alphaModFix amt="70000"/>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35" name="组合 34"/>
          <p:cNvGrpSpPr/>
          <p:nvPr/>
        </p:nvGrpSpPr>
        <p:grpSpPr>
          <a:xfrm>
            <a:off x="5687380" y="2835677"/>
            <a:ext cx="5737211" cy="1567821"/>
            <a:chOff x="5687380" y="3068960"/>
            <a:chExt cx="5737211" cy="1567821"/>
          </a:xfrm>
        </p:grpSpPr>
        <p:sp>
          <p:nvSpPr>
            <p:cNvPr id="33" name="ïṥlîdê"/>
            <p:cNvSpPr txBox="1"/>
            <p:nvPr/>
          </p:nvSpPr>
          <p:spPr>
            <a:xfrm>
              <a:off x="5687380" y="3464566"/>
              <a:ext cx="5737211" cy="1172215"/>
            </a:xfrm>
            <a:prstGeom prst="rect">
              <a:avLst/>
            </a:prstGeom>
            <a:noFill/>
          </p:spPr>
          <p:txBody>
            <a:bodyPr wrap="square" lIns="90000" tIns="46800" rIns="90000" bIns="4680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sz="1600" b="1" dirty="0">
                  <a:latin typeface="仿宋" panose="02010609060101010101" charset="-122"/>
                  <a:ea typeface="仿宋" panose="02010609060101010101" charset="-122"/>
                  <a:cs typeface="+mn-ea"/>
                  <a:sym typeface="Source Han Sans CN" panose="020F0502020204030204"/>
                </a:rPr>
                <a:t>源代码一般性检查</a:t>
              </a:r>
              <a:endParaRPr lang="zh-CN" sz="1600" b="1" dirty="0">
                <a:latin typeface="仿宋" panose="02010609060101010101" charset="-122"/>
                <a:ea typeface="仿宋" panose="02010609060101010101" charset="-122"/>
                <a:cs typeface="+mn-ea"/>
                <a:sym typeface="Source Han Sans CN" panose="020F0502020204030204"/>
              </a:endParaRPr>
            </a:p>
            <a:p>
              <a:pPr>
                <a:lnSpc>
                  <a:spcPct val="150000"/>
                </a:lnSpc>
              </a:pPr>
              <a:r>
                <a:rPr lang="zh-CN" sz="1600" b="1" dirty="0">
                  <a:latin typeface="仿宋" panose="02010609060101010101" charset="-122"/>
                  <a:ea typeface="仿宋" panose="02010609060101010101" charset="-122"/>
                  <a:cs typeface="+mn-ea"/>
                  <a:sym typeface="Source Han Sans CN" panose="020F0502020204030204"/>
                </a:rPr>
                <a:t>软件一致性检查</a:t>
              </a:r>
              <a:endParaRPr lang="zh-CN" sz="1600" b="1" dirty="0">
                <a:latin typeface="仿宋" panose="02010609060101010101" charset="-122"/>
                <a:ea typeface="仿宋" panose="02010609060101010101" charset="-122"/>
                <a:cs typeface="+mn-ea"/>
                <a:sym typeface="Source Han Sans CN" panose="020F0502020204030204"/>
              </a:endParaRPr>
            </a:p>
            <a:p>
              <a:pPr>
                <a:lnSpc>
                  <a:spcPct val="150000"/>
                </a:lnSpc>
              </a:pPr>
              <a:r>
                <a:rPr lang="zh-CN" sz="1600" b="1" dirty="0">
                  <a:latin typeface="仿宋" panose="02010609060101010101" charset="-122"/>
                  <a:ea typeface="仿宋" panose="02010609060101010101" charset="-122"/>
                  <a:cs typeface="+mn-ea"/>
                  <a:sym typeface="Source Han Sans CN" panose="020F0502020204030204"/>
                </a:rPr>
                <a:t>软件代码检测报告</a:t>
              </a:r>
              <a:endParaRPr lang="zh-CN" sz="1600" b="1" dirty="0">
                <a:latin typeface="仿宋" panose="02010609060101010101" charset="-122"/>
                <a:ea typeface="仿宋" panose="02010609060101010101" charset="-122"/>
                <a:cs typeface="+mn-ea"/>
                <a:sym typeface="Source Han Sans CN" panose="020F0502020204030204"/>
              </a:endParaRPr>
            </a:p>
          </p:txBody>
        </p:sp>
        <p:sp>
          <p:nvSpPr>
            <p:cNvPr id="34" name="ïṡliḍe"/>
            <p:cNvSpPr txBox="1"/>
            <p:nvPr/>
          </p:nvSpPr>
          <p:spPr>
            <a:xfrm>
              <a:off x="5687380" y="3068960"/>
              <a:ext cx="5737211" cy="30670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6</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月</a:t>
              </a:r>
              <a:r>
                <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20</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日   </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软件代码测试</a:t>
              </a: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
        <p:nvSpPr>
          <p:cNvPr id="31" name="î$ļíḍé"/>
          <p:cNvSpPr/>
          <p:nvPr/>
        </p:nvSpPr>
        <p:spPr>
          <a:xfrm>
            <a:off x="4697116" y="3169326"/>
            <a:ext cx="803026" cy="72838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33" h="5571">
                <a:moveTo>
                  <a:pt x="5610" y="5305"/>
                </a:moveTo>
                <a:lnTo>
                  <a:pt x="3222" y="1273"/>
                </a:lnTo>
                <a:lnTo>
                  <a:pt x="3895" y="136"/>
                </a:lnTo>
                <a:lnTo>
                  <a:pt x="3666" y="0"/>
                </a:lnTo>
                <a:lnTo>
                  <a:pt x="3067" y="1012"/>
                </a:lnTo>
                <a:lnTo>
                  <a:pt x="2467" y="0"/>
                </a:lnTo>
                <a:lnTo>
                  <a:pt x="2238" y="136"/>
                </a:lnTo>
                <a:lnTo>
                  <a:pt x="2912" y="1273"/>
                </a:lnTo>
                <a:lnTo>
                  <a:pt x="523" y="5305"/>
                </a:lnTo>
                <a:lnTo>
                  <a:pt x="0" y="5305"/>
                </a:lnTo>
                <a:lnTo>
                  <a:pt x="0" y="5571"/>
                </a:lnTo>
                <a:lnTo>
                  <a:pt x="6133" y="5571"/>
                </a:lnTo>
                <a:lnTo>
                  <a:pt x="6133" y="5305"/>
                </a:lnTo>
                <a:lnTo>
                  <a:pt x="5610" y="5305"/>
                </a:lnTo>
                <a:close/>
                <a:moveTo>
                  <a:pt x="3067" y="1535"/>
                </a:moveTo>
                <a:lnTo>
                  <a:pt x="5301" y="5305"/>
                </a:lnTo>
                <a:lnTo>
                  <a:pt x="3978" y="5305"/>
                </a:lnTo>
                <a:cubicBezTo>
                  <a:pt x="4007" y="4980"/>
                  <a:pt x="4031" y="4225"/>
                  <a:pt x="3682" y="3820"/>
                </a:cubicBezTo>
                <a:cubicBezTo>
                  <a:pt x="3526" y="3639"/>
                  <a:pt x="3319" y="3548"/>
                  <a:pt x="3067" y="3548"/>
                </a:cubicBezTo>
                <a:cubicBezTo>
                  <a:pt x="2814" y="3548"/>
                  <a:pt x="2607" y="3639"/>
                  <a:pt x="2452" y="3820"/>
                </a:cubicBezTo>
                <a:cubicBezTo>
                  <a:pt x="2103" y="4225"/>
                  <a:pt x="2126" y="4980"/>
                  <a:pt x="2155" y="5305"/>
                </a:cubicBezTo>
                <a:lnTo>
                  <a:pt x="833" y="5305"/>
                </a:lnTo>
                <a:lnTo>
                  <a:pt x="3067" y="1535"/>
                </a:lnTo>
                <a:close/>
                <a:moveTo>
                  <a:pt x="2422" y="5305"/>
                </a:moveTo>
                <a:cubicBezTo>
                  <a:pt x="2389" y="4965"/>
                  <a:pt x="2386" y="4305"/>
                  <a:pt x="2654" y="3994"/>
                </a:cubicBezTo>
                <a:cubicBezTo>
                  <a:pt x="2758" y="3873"/>
                  <a:pt x="2893" y="3814"/>
                  <a:pt x="3067" y="3814"/>
                </a:cubicBezTo>
                <a:cubicBezTo>
                  <a:pt x="3241" y="3814"/>
                  <a:pt x="3376" y="3873"/>
                  <a:pt x="3479" y="3993"/>
                </a:cubicBezTo>
                <a:cubicBezTo>
                  <a:pt x="3769" y="4330"/>
                  <a:pt x="3736" y="5030"/>
                  <a:pt x="3710" y="5305"/>
                </a:cubicBezTo>
                <a:lnTo>
                  <a:pt x="2422" y="5305"/>
                </a:lnTo>
                <a:close/>
              </a:path>
            </a:pathLst>
          </a:custGeom>
          <a:solidFill>
            <a:srgbClr val="16192E"/>
          </a:solidFill>
          <a:ln w="38100">
            <a:solidFill>
              <a:srgbClr val="A4C5C8"/>
            </a:solid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24" name="ï$1íďê"/>
          <p:cNvGrpSpPr/>
          <p:nvPr/>
        </p:nvGrpSpPr>
        <p:grpSpPr>
          <a:xfrm>
            <a:off x="6276132" y="4792803"/>
            <a:ext cx="5148460" cy="1576791"/>
            <a:chOff x="797536" y="4090476"/>
            <a:chExt cx="5383319" cy="1576791"/>
          </a:xfrm>
        </p:grpSpPr>
        <p:sp>
          <p:nvSpPr>
            <p:cNvPr id="29" name="íṥ1îḋê"/>
            <p:cNvSpPr txBox="1"/>
            <p:nvPr/>
          </p:nvSpPr>
          <p:spPr>
            <a:xfrm>
              <a:off x="797536" y="4486083"/>
              <a:ext cx="5383319" cy="1181184"/>
            </a:xfrm>
            <a:prstGeom prst="rect">
              <a:avLst/>
            </a:prstGeom>
            <a:noFill/>
          </p:spPr>
          <p:txBody>
            <a:bodyPr wrap="square" lIns="90000" tIns="46800" rIns="90000" bIns="4680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b="1" dirty="0">
                  <a:latin typeface="仿宋" panose="02010609060101010101" charset="-122"/>
                  <a:ea typeface="仿宋" panose="02010609060101010101" charset="-122"/>
                  <a:cs typeface="仿宋" panose="02010609060101010101" charset="-122"/>
                  <a:sym typeface="Source Han Sans CN" panose="020F0502020204030204"/>
                </a:rPr>
                <a:t>界面测试       功能测试</a:t>
              </a:r>
              <a:endParaRPr lang="zh-CN" altLang="en-US" sz="1400" b="1" dirty="0">
                <a:latin typeface="仿宋" panose="02010609060101010101" charset="-122"/>
                <a:ea typeface="仿宋" panose="02010609060101010101" charset="-122"/>
                <a:cs typeface="仿宋" panose="02010609060101010101" charset="-122"/>
                <a:sym typeface="Source Han Sans CN" panose="020F0502020204030204"/>
              </a:endParaRPr>
            </a:p>
            <a:p>
              <a:pPr>
                <a:lnSpc>
                  <a:spcPct val="150000"/>
                </a:lnSpc>
              </a:pPr>
              <a:r>
                <a:rPr lang="zh-CN" altLang="en-US" sz="1400" b="1" dirty="0">
                  <a:latin typeface="仿宋" panose="02010609060101010101" charset="-122"/>
                  <a:ea typeface="仿宋" panose="02010609060101010101" charset="-122"/>
                  <a:cs typeface="仿宋" panose="02010609060101010101" charset="-122"/>
                  <a:sym typeface="Source Han Sans CN" panose="020F0502020204030204"/>
                </a:rPr>
                <a:t>性能测试       强度测试</a:t>
              </a:r>
              <a:endParaRPr lang="zh-CN" altLang="en-US" sz="1400" b="1" dirty="0">
                <a:latin typeface="仿宋" panose="02010609060101010101" charset="-122"/>
                <a:ea typeface="仿宋" panose="02010609060101010101" charset="-122"/>
                <a:cs typeface="仿宋" panose="02010609060101010101" charset="-122"/>
                <a:sym typeface="Source Han Sans CN" panose="020F0502020204030204"/>
              </a:endParaRPr>
            </a:p>
            <a:p>
              <a:pPr>
                <a:lnSpc>
                  <a:spcPct val="150000"/>
                </a:lnSpc>
              </a:pPr>
              <a:r>
                <a:rPr lang="zh-CN" altLang="en-US" sz="1400" b="1" dirty="0">
                  <a:latin typeface="仿宋" panose="02010609060101010101" charset="-122"/>
                  <a:ea typeface="仿宋" panose="02010609060101010101" charset="-122"/>
                  <a:cs typeface="仿宋" panose="02010609060101010101" charset="-122"/>
                  <a:sym typeface="Source Han Sans CN" panose="020F0502020204030204"/>
                </a:rPr>
                <a:t>容量测试       安全性测试</a:t>
              </a:r>
              <a:endParaRPr lang="zh-CN" altLang="en-US" sz="1400" b="1" dirty="0">
                <a:latin typeface="仿宋" panose="02010609060101010101" charset="-122"/>
                <a:ea typeface="仿宋" panose="02010609060101010101" charset="-122"/>
                <a:cs typeface="仿宋" panose="02010609060101010101" charset="-122"/>
                <a:sym typeface="Source Han Sans CN" panose="020F0502020204030204"/>
              </a:endParaRPr>
            </a:p>
            <a:p>
              <a:pPr>
                <a:lnSpc>
                  <a:spcPct val="150000"/>
                </a:lnSpc>
              </a:pPr>
              <a:r>
                <a:rPr lang="zh-CN" altLang="en-US" sz="1400" b="1" dirty="0">
                  <a:latin typeface="仿宋" panose="02010609060101010101" charset="-122"/>
                  <a:ea typeface="仿宋" panose="02010609060101010101" charset="-122"/>
                  <a:cs typeface="仿宋" panose="02010609060101010101" charset="-122"/>
                  <a:sym typeface="Source Han Sans CN" panose="020F0502020204030204"/>
                </a:rPr>
                <a:t>安装测试       配置测试</a:t>
              </a:r>
              <a:endParaRPr lang="zh-CN" altLang="en-US" sz="1400" b="1" dirty="0">
                <a:latin typeface="仿宋" panose="02010609060101010101" charset="-122"/>
                <a:ea typeface="仿宋" panose="02010609060101010101" charset="-122"/>
                <a:cs typeface="仿宋" panose="02010609060101010101" charset="-122"/>
                <a:sym typeface="Source Han Sans CN" panose="020F0502020204030204"/>
              </a:endParaRPr>
            </a:p>
          </p:txBody>
        </p:sp>
        <p:sp>
          <p:nvSpPr>
            <p:cNvPr id="30" name="íŝḻîḋê"/>
            <p:cNvSpPr txBox="1"/>
            <p:nvPr/>
          </p:nvSpPr>
          <p:spPr>
            <a:xfrm>
              <a:off x="797536" y="4090476"/>
              <a:ext cx="5383319" cy="30670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6</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月</a:t>
              </a:r>
              <a:r>
                <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25</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日  软件系统测试</a:t>
              </a:r>
              <a:endPar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grpSp>
        <p:nvGrpSpPr>
          <p:cNvPr id="25" name="iSḻîḓé" title="MJ8JxobmQhO5YsZmEcy6DZVp0AZTfE39zvT5PAyas4bMl"/>
          <p:cNvGrpSpPr/>
          <p:nvPr/>
        </p:nvGrpSpPr>
        <p:grpSpPr>
          <a:xfrm>
            <a:off x="5351739" y="4787657"/>
            <a:ext cx="803026" cy="803022"/>
            <a:chOff x="2453780" y="2845386"/>
            <a:chExt cx="571222" cy="571221"/>
          </a:xfrm>
        </p:grpSpPr>
        <p:sp>
          <p:nvSpPr>
            <p:cNvPr id="27" name="îṧḻíḓé"/>
            <p:cNvSpPr/>
            <p:nvPr/>
          </p:nvSpPr>
          <p:spPr>
            <a:xfrm>
              <a:off x="2453780" y="2845386"/>
              <a:ext cx="571222" cy="571221"/>
            </a:xfrm>
            <a:prstGeom prst="ellipse">
              <a:avLst/>
            </a:prstGeom>
            <a:solidFill>
              <a:srgbClr val="44546A"/>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8" name="íśḷîďê" title="ry6MHxwOH8WsTKLSa514qPVJnvhhWFnRDjZGIbRZNsFBp"/>
            <p:cNvSpPr>
              <a:spLocks noChangeAspect="1"/>
            </p:cNvSpPr>
            <p:nvPr/>
          </p:nvSpPr>
          <p:spPr bwMode="auto">
            <a:xfrm>
              <a:off x="2540113" y="2978777"/>
              <a:ext cx="304842" cy="304441"/>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cxnSp>
        <p:nvCxnSpPr>
          <p:cNvPr id="26" name="直接连接符 25"/>
          <p:cNvCxnSpPr/>
          <p:nvPr/>
        </p:nvCxnSpPr>
        <p:spPr>
          <a:xfrm>
            <a:off x="5767522" y="4509120"/>
            <a:ext cx="5752966" cy="0"/>
          </a:xfrm>
          <a:prstGeom prst="line">
            <a:avLst/>
          </a:prstGeom>
          <a:ln w="952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3873535" y="318980"/>
            <a:ext cx="4920045" cy="653143"/>
            <a:chOff x="1365009" y="535945"/>
            <a:chExt cx="2335271" cy="1384848"/>
          </a:xfrm>
        </p:grpSpPr>
        <p:pic>
          <p:nvPicPr>
            <p:cNvPr id="37" name="图片 36"/>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38" name="文本框 37"/>
            <p:cNvSpPr txBox="1"/>
            <p:nvPr/>
          </p:nvSpPr>
          <p:spPr>
            <a:xfrm>
              <a:off x="1755734" y="555729"/>
              <a:ext cx="1944546" cy="1106724"/>
            </a:xfrm>
            <a:prstGeom prst="rect">
              <a:avLst/>
            </a:prstGeom>
            <a:noFill/>
          </p:spPr>
          <p:txBody>
            <a:bodyPr wrap="square" rtlCol="0">
              <a:spAutoFit/>
            </a:bodyPr>
            <a:lstStyle/>
            <a:p>
              <a:r>
                <a:rPr lang="en-US" altLang="zh-CN"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五 测试</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41" name="图片 40"/>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flipH="1">
            <a:off x="9819860" y="365931"/>
            <a:ext cx="2372137" cy="20394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rot="20676722">
            <a:off x="-1950485" y="2755163"/>
            <a:ext cx="12674244" cy="3939933"/>
          </a:xfrm>
          <a:prstGeom prst="rect">
            <a:avLst/>
          </a:prstGeom>
        </p:spPr>
      </p:pic>
      <p:sp>
        <p:nvSpPr>
          <p:cNvPr id="7" name="文本框 6"/>
          <p:cNvSpPr txBox="1"/>
          <p:nvPr/>
        </p:nvSpPr>
        <p:spPr>
          <a:xfrm>
            <a:off x="1568369" y="4049823"/>
            <a:ext cx="3777343" cy="707886"/>
          </a:xfrm>
          <a:prstGeom prst="rect">
            <a:avLst/>
          </a:prstGeom>
          <a:noFill/>
        </p:spPr>
        <p:txBody>
          <a:bodyPr wrap="square" rtlCol="0">
            <a:spAutoFit/>
          </a:bodyPr>
          <a:lstStyle/>
          <a:p>
            <a:r>
              <a:rPr lang="zh-CN" altLang="en-US" sz="4000" spc="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系统功能简介</a:t>
            </a:r>
            <a:endParaRPr lang="zh-CN" altLang="en-US" sz="4000" spc="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3" name="组合 2"/>
          <p:cNvGrpSpPr/>
          <p:nvPr/>
        </p:nvGrpSpPr>
        <p:grpSpPr>
          <a:xfrm>
            <a:off x="434050" y="5134096"/>
            <a:ext cx="1672455" cy="1134319"/>
            <a:chOff x="-402187" y="4743334"/>
            <a:chExt cx="1672455" cy="1134319"/>
          </a:xfrm>
        </p:grpSpPr>
        <p:sp>
          <p:nvSpPr>
            <p:cNvPr id="2" name="椭圆 1"/>
            <p:cNvSpPr/>
            <p:nvPr/>
          </p:nvSpPr>
          <p:spPr>
            <a:xfrm>
              <a:off x="-402187" y="4743334"/>
              <a:ext cx="1134319" cy="1134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文本框 4"/>
            <p:cNvSpPr txBox="1"/>
            <p:nvPr/>
          </p:nvSpPr>
          <p:spPr>
            <a:xfrm>
              <a:off x="-338613" y="4743334"/>
              <a:ext cx="1608881" cy="1107996"/>
            </a:xfrm>
            <a:prstGeom prst="rect">
              <a:avLst/>
            </a:prstGeom>
            <a:noFill/>
          </p:spPr>
          <p:txBody>
            <a:bodyPr wrap="square" rtlCol="0">
              <a:spAutoFit/>
            </a:bodyPr>
            <a:lstStyle/>
            <a:p>
              <a:r>
                <a:rPr lang="zh-CN" altLang="en-US" sz="6600" dirty="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rPr>
                <a:t>肆</a:t>
              </a:r>
              <a:endParaRPr lang="zh-CN" altLang="en-US" sz="6600" dirty="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S1íḋè"/>
          <p:cNvSpPr/>
          <p:nvPr/>
        </p:nvSpPr>
        <p:spPr>
          <a:xfrm>
            <a:off x="1615306" y="2073312"/>
            <a:ext cx="3256558" cy="1073465"/>
          </a:xfrm>
          <a:prstGeom prst="rect">
            <a:avLst/>
          </a:prstGeom>
          <a:noFill/>
          <a:ln w="127000">
            <a:solidFill>
              <a:srgbClr val="A4C5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iṩḷídê"/>
          <p:cNvSpPr txBox="1"/>
          <p:nvPr/>
        </p:nvSpPr>
        <p:spPr>
          <a:xfrm>
            <a:off x="1037672" y="2368727"/>
            <a:ext cx="3077127" cy="482634"/>
          </a:xfrm>
          <a:prstGeom prst="rect">
            <a:avLst/>
          </a:prstGeom>
          <a:solidFill>
            <a:srgbClr val="F5F8F8"/>
          </a:solidFill>
        </p:spPr>
        <p:txBody>
          <a:bodyPr wrap="none" anchor="ctr" anchorCtr="0">
            <a:normAutofit fontScale="72500"/>
          </a:bodyPr>
          <a:lstStyle/>
          <a:p>
            <a:r>
              <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rPr>
              <a:t>功能一：分为两个子系统</a:t>
            </a:r>
            <a:endPar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isḷiḍé"/>
          <p:cNvSpPr/>
          <p:nvPr/>
        </p:nvSpPr>
        <p:spPr>
          <a:xfrm>
            <a:off x="4871864" y="3326858"/>
            <a:ext cx="3384376" cy="1195571"/>
          </a:xfrm>
          <a:prstGeom prst="rect">
            <a:avLst/>
          </a:prstGeom>
        </p:spPr>
        <p:txBody>
          <a:bodyPr wrap="square" lIns="117208" tIns="58604" rIns="117208" bIns="58604">
            <a:normAutofit/>
          </a:bodyPr>
          <a:lstStyle/>
          <a:p>
            <a:pPr>
              <a:lnSpc>
                <a:spcPct val="120000"/>
              </a:lnSpc>
            </a:pP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从登录页面识别用户是物业管理人员还是业主，分别进入不同的子系统。</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17" name="图片 16"/>
          <p:cNvPicPr>
            <a:picLocks noChangeAspect="1"/>
          </p:cNvPicPr>
          <p:nvPr/>
        </p:nvPicPr>
        <p:blipFill>
          <a:blip r:embed="rId1">
            <a:extLst>
              <a:ext uri="{BEBA8EAE-BF5A-486C-A8C5-ECC9F3942E4B}">
                <a14:imgProps xmlns:a14="http://schemas.microsoft.com/office/drawing/2010/main">
                  <a14:imgLayer r:embed="rId2">
                    <a14:imgEffect>
                      <a14:colorTemperature colorTemp="5186"/>
                    </a14:imgEffect>
                    <a14:imgEffect>
                      <a14:saturation sat="55000"/>
                    </a14:imgEffect>
                  </a14:imgLayer>
                </a14:imgProps>
              </a:ext>
              <a:ext uri="{28A0092B-C50C-407E-A947-70E740481C1C}">
                <a14:useLocalDpi xmlns:a14="http://schemas.microsoft.com/office/drawing/2010/main" val="0"/>
              </a:ext>
            </a:extLst>
          </a:blip>
          <a:stretch>
            <a:fillRect/>
          </a:stretch>
        </p:blipFill>
        <p:spPr>
          <a:xfrm>
            <a:off x="10246335" y="3824483"/>
            <a:ext cx="2349972" cy="3372622"/>
          </a:xfrm>
          <a:prstGeom prst="rect">
            <a:avLst/>
          </a:prstGeom>
        </p:spPr>
      </p:pic>
      <p:grpSp>
        <p:nvGrpSpPr>
          <p:cNvPr id="3" name="组合 2"/>
          <p:cNvGrpSpPr/>
          <p:nvPr/>
        </p:nvGrpSpPr>
        <p:grpSpPr>
          <a:xfrm>
            <a:off x="4973215" y="2014162"/>
            <a:ext cx="7218785" cy="1200615"/>
            <a:chOff x="4973215" y="2014162"/>
            <a:chExt cx="7218785" cy="1200615"/>
          </a:xfrm>
        </p:grpSpPr>
        <p:sp>
          <p:nvSpPr>
            <p:cNvPr id="7" name="îś1iḋe"/>
            <p:cNvSpPr/>
            <p:nvPr/>
          </p:nvSpPr>
          <p:spPr>
            <a:xfrm>
              <a:off x="4973216" y="2014162"/>
              <a:ext cx="7218784" cy="1195570"/>
            </a:xfrm>
            <a:prstGeom prst="rect">
              <a:avLst/>
            </a:prstGeom>
            <a:blipFill dpi="0" rotWithShape="1">
              <a:blip r:embed="rId3">
                <a:extLst>
                  <a:ext uri="{BEBA8EAE-BF5A-486C-A8C5-ECC9F3942E4B}">
                    <a14:imgProps xmlns:a14="http://schemas.microsoft.com/office/drawing/2010/main">
                      <a14:imgLayer r:embed="rId4">
                        <a14:imgEffect>
                          <a14:artisticMarker/>
                        </a14:imgEffect>
                        <a14:imgEffect>
                          <a14:brightnessContrast contrast="-2000"/>
                        </a14:imgEffect>
                        <a14:imgEffect>
                          <a14:colorTemperature colorTemp="4010"/>
                        </a14:imgEffect>
                        <a14:imgEffect>
                          <a14:saturation sat="35000"/>
                        </a14:imgEffect>
                      </a14:imgLayer>
                    </a14:imgProps>
                  </a:ext>
                  <a:ext uri="{28A0092B-C50C-407E-A947-70E740481C1C}">
                    <a14:useLocalDpi xmlns:a14="http://schemas.microsoft.com/office/drawing/2010/main" val="0"/>
                  </a:ext>
                </a:extLst>
              </a:blip>
              <a:srcRect/>
              <a:stretch>
                <a:fillRect l="-3" t="-58834" r="-1723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 name="矩形 1"/>
            <p:cNvSpPr/>
            <p:nvPr/>
          </p:nvSpPr>
          <p:spPr>
            <a:xfrm>
              <a:off x="4973215" y="2019207"/>
              <a:ext cx="7218785" cy="119557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196884"/>
            <a:ext cx="1846375" cy="15874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şḷíḋè"/>
          <p:cNvSpPr/>
          <p:nvPr/>
        </p:nvSpPr>
        <p:spPr bwMode="auto">
          <a:xfrm>
            <a:off x="3863750" y="-39328"/>
            <a:ext cx="974889" cy="972368"/>
          </a:xfrm>
          <a:custGeom>
            <a:avLst/>
            <a:gdLst>
              <a:gd name="T0" fmla="*/ 346 w 346"/>
              <a:gd name="T1" fmla="*/ 346 h 346"/>
              <a:gd name="T2" fmla="*/ 0 w 346"/>
              <a:gd name="T3" fmla="*/ 0 h 346"/>
              <a:gd name="T4" fmla="*/ 84 w 346"/>
              <a:gd name="T5" fmla="*/ 0 h 346"/>
              <a:gd name="T6" fmla="*/ 346 w 346"/>
              <a:gd name="T7" fmla="*/ 262 h 346"/>
              <a:gd name="T8" fmla="*/ 346 w 346"/>
              <a:gd name="T9" fmla="*/ 346 h 346"/>
            </a:gdLst>
            <a:ahLst/>
            <a:cxnLst>
              <a:cxn ang="0">
                <a:pos x="T0" y="T1"/>
              </a:cxn>
              <a:cxn ang="0">
                <a:pos x="T2" y="T3"/>
              </a:cxn>
              <a:cxn ang="0">
                <a:pos x="T4" y="T5"/>
              </a:cxn>
              <a:cxn ang="0">
                <a:pos x="T6" y="T7"/>
              </a:cxn>
              <a:cxn ang="0">
                <a:pos x="T8" y="T9"/>
              </a:cxn>
            </a:cxnLst>
            <a:rect l="0" t="0" r="r" b="b"/>
            <a:pathLst>
              <a:path w="346" h="346">
                <a:moveTo>
                  <a:pt x="346" y="346"/>
                </a:moveTo>
                <a:cubicBezTo>
                  <a:pt x="157" y="342"/>
                  <a:pt x="4" y="189"/>
                  <a:pt x="0" y="0"/>
                </a:cubicBezTo>
                <a:cubicBezTo>
                  <a:pt x="84" y="0"/>
                  <a:pt x="84" y="0"/>
                  <a:pt x="84" y="0"/>
                </a:cubicBezTo>
                <a:cubicBezTo>
                  <a:pt x="88" y="143"/>
                  <a:pt x="203" y="258"/>
                  <a:pt x="346" y="262"/>
                </a:cubicBezTo>
                <a:lnTo>
                  <a:pt x="346" y="346"/>
                </a:lnTo>
                <a:close/>
              </a:path>
            </a:pathLst>
          </a:custGeom>
          <a:solidFill>
            <a:srgbClr val="44546A">
              <a:alpha val="54000"/>
            </a:srgbClr>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îSľiḍè"/>
          <p:cNvSpPr/>
          <p:nvPr/>
        </p:nvSpPr>
        <p:spPr bwMode="auto">
          <a:xfrm>
            <a:off x="4883978" y="696246"/>
            <a:ext cx="972368" cy="1992599"/>
          </a:xfrm>
          <a:custGeom>
            <a:avLst/>
            <a:gdLst>
              <a:gd name="T0" fmla="*/ 0 w 346"/>
              <a:gd name="T1" fmla="*/ 624 h 708"/>
              <a:gd name="T2" fmla="*/ 262 w 346"/>
              <a:gd name="T3" fmla="*/ 354 h 708"/>
              <a:gd name="T4" fmla="*/ 0 w 346"/>
              <a:gd name="T5" fmla="*/ 84 h 708"/>
              <a:gd name="T6" fmla="*/ 0 w 346"/>
              <a:gd name="T7" fmla="*/ 0 h 708"/>
              <a:gd name="T8" fmla="*/ 346 w 346"/>
              <a:gd name="T9" fmla="*/ 354 h 708"/>
              <a:gd name="T10" fmla="*/ 0 w 346"/>
              <a:gd name="T11" fmla="*/ 708 h 708"/>
              <a:gd name="T12" fmla="*/ 0 w 346"/>
              <a:gd name="T13" fmla="*/ 624 h 708"/>
            </a:gdLst>
            <a:ahLst/>
            <a:cxnLst>
              <a:cxn ang="0">
                <a:pos x="T0" y="T1"/>
              </a:cxn>
              <a:cxn ang="0">
                <a:pos x="T2" y="T3"/>
              </a:cxn>
              <a:cxn ang="0">
                <a:pos x="T4" y="T5"/>
              </a:cxn>
              <a:cxn ang="0">
                <a:pos x="T6" y="T7"/>
              </a:cxn>
              <a:cxn ang="0">
                <a:pos x="T8" y="T9"/>
              </a:cxn>
              <a:cxn ang="0">
                <a:pos x="T10" y="T11"/>
              </a:cxn>
              <a:cxn ang="0">
                <a:pos x="T12" y="T13"/>
              </a:cxn>
            </a:cxnLst>
            <a:rect l="0" t="0" r="r" b="b"/>
            <a:pathLst>
              <a:path w="346" h="708">
                <a:moveTo>
                  <a:pt x="0" y="624"/>
                </a:moveTo>
                <a:cubicBezTo>
                  <a:pt x="145" y="620"/>
                  <a:pt x="262" y="500"/>
                  <a:pt x="262" y="354"/>
                </a:cubicBezTo>
                <a:cubicBezTo>
                  <a:pt x="262" y="208"/>
                  <a:pt x="145" y="88"/>
                  <a:pt x="0" y="84"/>
                </a:cubicBezTo>
                <a:cubicBezTo>
                  <a:pt x="0" y="0"/>
                  <a:pt x="0" y="0"/>
                  <a:pt x="0" y="0"/>
                </a:cubicBezTo>
                <a:cubicBezTo>
                  <a:pt x="191" y="4"/>
                  <a:pt x="346" y="161"/>
                  <a:pt x="346" y="354"/>
                </a:cubicBezTo>
                <a:cubicBezTo>
                  <a:pt x="346" y="547"/>
                  <a:pt x="191" y="704"/>
                  <a:pt x="0" y="708"/>
                </a:cubicBezTo>
                <a:lnTo>
                  <a:pt x="0" y="624"/>
                </a:lnTo>
                <a:close/>
              </a:path>
            </a:pathLst>
          </a:custGeom>
          <a:solidFill>
            <a:srgbClr val="B2BDD3"/>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6" name="išḻîḍê"/>
          <p:cNvSpPr/>
          <p:nvPr/>
        </p:nvSpPr>
        <p:spPr bwMode="auto">
          <a:xfrm>
            <a:off x="3863752" y="2452049"/>
            <a:ext cx="1992599" cy="1992599"/>
          </a:xfrm>
          <a:custGeom>
            <a:avLst/>
            <a:gdLst>
              <a:gd name="T0" fmla="*/ 354 w 708"/>
              <a:gd name="T1" fmla="*/ 708 h 708"/>
              <a:gd name="T2" fmla="*/ 0 w 708"/>
              <a:gd name="T3" fmla="*/ 354 h 708"/>
              <a:gd name="T4" fmla="*/ 346 w 708"/>
              <a:gd name="T5" fmla="*/ 0 h 708"/>
              <a:gd name="T6" fmla="*/ 346 w 708"/>
              <a:gd name="T7" fmla="*/ 84 h 708"/>
              <a:gd name="T8" fmla="*/ 84 w 708"/>
              <a:gd name="T9" fmla="*/ 354 h 708"/>
              <a:gd name="T10" fmla="*/ 354 w 708"/>
              <a:gd name="T11" fmla="*/ 624 h 708"/>
              <a:gd name="T12" fmla="*/ 624 w 708"/>
              <a:gd name="T13" fmla="*/ 362 h 708"/>
              <a:gd name="T14" fmla="*/ 708 w 708"/>
              <a:gd name="T15" fmla="*/ 362 h 708"/>
              <a:gd name="T16" fmla="*/ 354 w 708"/>
              <a:gd name="T17"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708">
                <a:moveTo>
                  <a:pt x="354" y="708"/>
                </a:moveTo>
                <a:cubicBezTo>
                  <a:pt x="158" y="708"/>
                  <a:pt x="0" y="549"/>
                  <a:pt x="0" y="354"/>
                </a:cubicBezTo>
                <a:cubicBezTo>
                  <a:pt x="0" y="161"/>
                  <a:pt x="154" y="4"/>
                  <a:pt x="346" y="0"/>
                </a:cubicBezTo>
                <a:cubicBezTo>
                  <a:pt x="346" y="84"/>
                  <a:pt x="346" y="84"/>
                  <a:pt x="346" y="84"/>
                </a:cubicBezTo>
                <a:cubicBezTo>
                  <a:pt x="200" y="88"/>
                  <a:pt x="84" y="208"/>
                  <a:pt x="84" y="354"/>
                </a:cubicBezTo>
                <a:cubicBezTo>
                  <a:pt x="84" y="503"/>
                  <a:pt x="205" y="624"/>
                  <a:pt x="354" y="624"/>
                </a:cubicBezTo>
                <a:cubicBezTo>
                  <a:pt x="500" y="624"/>
                  <a:pt x="619" y="507"/>
                  <a:pt x="624" y="362"/>
                </a:cubicBezTo>
                <a:cubicBezTo>
                  <a:pt x="708" y="362"/>
                  <a:pt x="708" y="362"/>
                  <a:pt x="708" y="362"/>
                </a:cubicBezTo>
                <a:cubicBezTo>
                  <a:pt x="703" y="554"/>
                  <a:pt x="546" y="708"/>
                  <a:pt x="354" y="708"/>
                </a:cubicBezTo>
                <a:close/>
              </a:path>
            </a:pathLst>
          </a:custGeom>
          <a:solidFill>
            <a:srgbClr val="A4C5C8"/>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7" name="îś1îde"/>
          <p:cNvSpPr/>
          <p:nvPr/>
        </p:nvSpPr>
        <p:spPr bwMode="auto">
          <a:xfrm>
            <a:off x="6639784" y="5963655"/>
            <a:ext cx="972368" cy="972368"/>
          </a:xfrm>
          <a:custGeom>
            <a:avLst/>
            <a:gdLst>
              <a:gd name="T0" fmla="*/ 262 w 346"/>
              <a:gd name="T1" fmla="*/ 346 h 346"/>
              <a:gd name="T2" fmla="*/ 0 w 346"/>
              <a:gd name="T3" fmla="*/ 84 h 346"/>
              <a:gd name="T4" fmla="*/ 0 w 346"/>
              <a:gd name="T5" fmla="*/ 0 h 346"/>
              <a:gd name="T6" fmla="*/ 346 w 346"/>
              <a:gd name="T7" fmla="*/ 346 h 346"/>
              <a:gd name="T8" fmla="*/ 262 w 346"/>
              <a:gd name="T9" fmla="*/ 346 h 346"/>
            </a:gdLst>
            <a:ahLst/>
            <a:cxnLst>
              <a:cxn ang="0">
                <a:pos x="T0" y="T1"/>
              </a:cxn>
              <a:cxn ang="0">
                <a:pos x="T2" y="T3"/>
              </a:cxn>
              <a:cxn ang="0">
                <a:pos x="T4" y="T5"/>
              </a:cxn>
              <a:cxn ang="0">
                <a:pos x="T6" y="T7"/>
              </a:cxn>
              <a:cxn ang="0">
                <a:pos x="T8" y="T9"/>
              </a:cxn>
            </a:cxnLst>
            <a:rect l="0" t="0" r="r" b="b"/>
            <a:pathLst>
              <a:path w="346" h="346">
                <a:moveTo>
                  <a:pt x="262" y="346"/>
                </a:moveTo>
                <a:cubicBezTo>
                  <a:pt x="257" y="203"/>
                  <a:pt x="142" y="88"/>
                  <a:pt x="0" y="84"/>
                </a:cubicBezTo>
                <a:cubicBezTo>
                  <a:pt x="0" y="0"/>
                  <a:pt x="0" y="0"/>
                  <a:pt x="0" y="0"/>
                </a:cubicBezTo>
                <a:cubicBezTo>
                  <a:pt x="189" y="4"/>
                  <a:pt x="341" y="157"/>
                  <a:pt x="346" y="346"/>
                </a:cubicBezTo>
                <a:lnTo>
                  <a:pt x="262" y="346"/>
                </a:lnTo>
                <a:close/>
              </a:path>
            </a:pathLst>
          </a:custGeom>
          <a:solidFill>
            <a:srgbClr val="97A0AC"/>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8" name="işļíḍé"/>
          <p:cNvSpPr/>
          <p:nvPr/>
        </p:nvSpPr>
        <p:spPr bwMode="auto">
          <a:xfrm>
            <a:off x="5619553" y="4207855"/>
            <a:ext cx="974889" cy="1992599"/>
          </a:xfrm>
          <a:custGeom>
            <a:avLst/>
            <a:gdLst>
              <a:gd name="T0" fmla="*/ 346 w 346"/>
              <a:gd name="T1" fmla="*/ 708 h 708"/>
              <a:gd name="T2" fmla="*/ 0 w 346"/>
              <a:gd name="T3" fmla="*/ 354 h 708"/>
              <a:gd name="T4" fmla="*/ 346 w 346"/>
              <a:gd name="T5" fmla="*/ 0 h 708"/>
              <a:gd name="T6" fmla="*/ 346 w 346"/>
              <a:gd name="T7" fmla="*/ 84 h 708"/>
              <a:gd name="T8" fmla="*/ 84 w 346"/>
              <a:gd name="T9" fmla="*/ 354 h 708"/>
              <a:gd name="T10" fmla="*/ 346 w 346"/>
              <a:gd name="T11" fmla="*/ 624 h 708"/>
              <a:gd name="T12" fmla="*/ 346 w 346"/>
              <a:gd name="T13" fmla="*/ 708 h 708"/>
            </a:gdLst>
            <a:ahLst/>
            <a:cxnLst>
              <a:cxn ang="0">
                <a:pos x="T0" y="T1"/>
              </a:cxn>
              <a:cxn ang="0">
                <a:pos x="T2" y="T3"/>
              </a:cxn>
              <a:cxn ang="0">
                <a:pos x="T4" y="T5"/>
              </a:cxn>
              <a:cxn ang="0">
                <a:pos x="T6" y="T7"/>
              </a:cxn>
              <a:cxn ang="0">
                <a:pos x="T8" y="T9"/>
              </a:cxn>
              <a:cxn ang="0">
                <a:pos x="T10" y="T11"/>
              </a:cxn>
              <a:cxn ang="0">
                <a:pos x="T12" y="T13"/>
              </a:cxn>
            </a:cxnLst>
            <a:rect l="0" t="0" r="r" b="b"/>
            <a:pathLst>
              <a:path w="346" h="708">
                <a:moveTo>
                  <a:pt x="346" y="708"/>
                </a:moveTo>
                <a:cubicBezTo>
                  <a:pt x="154" y="704"/>
                  <a:pt x="0" y="547"/>
                  <a:pt x="0" y="354"/>
                </a:cubicBezTo>
                <a:cubicBezTo>
                  <a:pt x="0" y="161"/>
                  <a:pt x="154" y="4"/>
                  <a:pt x="346" y="0"/>
                </a:cubicBezTo>
                <a:cubicBezTo>
                  <a:pt x="346" y="84"/>
                  <a:pt x="346" y="84"/>
                  <a:pt x="346" y="84"/>
                </a:cubicBezTo>
                <a:cubicBezTo>
                  <a:pt x="200" y="88"/>
                  <a:pt x="84" y="208"/>
                  <a:pt x="84" y="354"/>
                </a:cubicBezTo>
                <a:cubicBezTo>
                  <a:pt x="84" y="500"/>
                  <a:pt x="200" y="620"/>
                  <a:pt x="346" y="624"/>
                </a:cubicBezTo>
                <a:lnTo>
                  <a:pt x="346" y="708"/>
                </a:lnTo>
                <a:close/>
              </a:path>
            </a:pathLst>
          </a:custGeom>
          <a:solidFill>
            <a:srgbClr val="B2BDD3"/>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íṩḷiḑê"/>
          <p:cNvSpPr/>
          <p:nvPr/>
        </p:nvSpPr>
        <p:spPr bwMode="auto">
          <a:xfrm>
            <a:off x="5619555" y="2452049"/>
            <a:ext cx="1992599" cy="1992599"/>
          </a:xfrm>
          <a:custGeom>
            <a:avLst/>
            <a:gdLst>
              <a:gd name="T0" fmla="*/ 362 w 708"/>
              <a:gd name="T1" fmla="*/ 624 h 708"/>
              <a:gd name="T2" fmla="*/ 624 w 708"/>
              <a:gd name="T3" fmla="*/ 354 h 708"/>
              <a:gd name="T4" fmla="*/ 354 w 708"/>
              <a:gd name="T5" fmla="*/ 84 h 708"/>
              <a:gd name="T6" fmla="*/ 84 w 708"/>
              <a:gd name="T7" fmla="*/ 346 h 708"/>
              <a:gd name="T8" fmla="*/ 0 w 708"/>
              <a:gd name="T9" fmla="*/ 346 h 708"/>
              <a:gd name="T10" fmla="*/ 354 w 708"/>
              <a:gd name="T11" fmla="*/ 0 h 708"/>
              <a:gd name="T12" fmla="*/ 708 w 708"/>
              <a:gd name="T13" fmla="*/ 354 h 708"/>
              <a:gd name="T14" fmla="*/ 362 w 708"/>
              <a:gd name="T15" fmla="*/ 708 h 708"/>
              <a:gd name="T16" fmla="*/ 362 w 708"/>
              <a:gd name="T17" fmla="*/ 62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708">
                <a:moveTo>
                  <a:pt x="362" y="624"/>
                </a:moveTo>
                <a:cubicBezTo>
                  <a:pt x="507" y="620"/>
                  <a:pt x="624" y="500"/>
                  <a:pt x="624" y="354"/>
                </a:cubicBezTo>
                <a:cubicBezTo>
                  <a:pt x="624" y="205"/>
                  <a:pt x="503" y="84"/>
                  <a:pt x="354" y="84"/>
                </a:cubicBezTo>
                <a:cubicBezTo>
                  <a:pt x="207" y="84"/>
                  <a:pt x="88" y="201"/>
                  <a:pt x="84" y="346"/>
                </a:cubicBezTo>
                <a:cubicBezTo>
                  <a:pt x="0" y="346"/>
                  <a:pt x="0" y="346"/>
                  <a:pt x="0" y="346"/>
                </a:cubicBezTo>
                <a:cubicBezTo>
                  <a:pt x="4" y="154"/>
                  <a:pt x="161" y="0"/>
                  <a:pt x="354" y="0"/>
                </a:cubicBezTo>
                <a:cubicBezTo>
                  <a:pt x="549" y="0"/>
                  <a:pt x="708" y="159"/>
                  <a:pt x="708" y="354"/>
                </a:cubicBezTo>
                <a:cubicBezTo>
                  <a:pt x="708" y="547"/>
                  <a:pt x="553" y="704"/>
                  <a:pt x="362" y="708"/>
                </a:cubicBezTo>
                <a:lnTo>
                  <a:pt x="362" y="624"/>
                </a:lnTo>
                <a:close/>
              </a:path>
            </a:pathLst>
          </a:custGeom>
          <a:solidFill>
            <a:srgbClr val="C89FBC">
              <a:alpha val="91000"/>
            </a:srgbClr>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0" name="íšļiḑè"/>
          <p:cNvSpPr/>
          <p:nvPr/>
        </p:nvSpPr>
        <p:spPr bwMode="auto">
          <a:xfrm>
            <a:off x="4289477" y="1116933"/>
            <a:ext cx="1138627" cy="1138628"/>
          </a:xfrm>
          <a:prstGeom prst="ellipse">
            <a:avLst/>
          </a:prstGeom>
          <a:noFill/>
          <a:ln w="6350" cap="flat">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11" name="íśḷiḋè"/>
          <p:cNvGrpSpPr/>
          <p:nvPr/>
        </p:nvGrpSpPr>
        <p:grpSpPr>
          <a:xfrm>
            <a:off x="4629618" y="1425398"/>
            <a:ext cx="408554" cy="491340"/>
            <a:chOff x="2987675" y="1625601"/>
            <a:chExt cx="257176" cy="322263"/>
          </a:xfrm>
          <a:solidFill>
            <a:schemeClr val="tx2"/>
          </a:solidFill>
        </p:grpSpPr>
        <p:sp>
          <p:nvSpPr>
            <p:cNvPr id="54" name="ïṧḻîdè"/>
            <p:cNvSpPr/>
            <p:nvPr/>
          </p:nvSpPr>
          <p:spPr bwMode="auto">
            <a:xfrm>
              <a:off x="2987675" y="1793876"/>
              <a:ext cx="146050" cy="153988"/>
            </a:xfrm>
            <a:custGeom>
              <a:avLst/>
              <a:gdLst>
                <a:gd name="T0" fmla="*/ 81 w 92"/>
                <a:gd name="T1" fmla="*/ 24 h 97"/>
                <a:gd name="T2" fmla="*/ 0 w 92"/>
                <a:gd name="T3" fmla="*/ 0 h 97"/>
                <a:gd name="T4" fmla="*/ 0 w 92"/>
                <a:gd name="T5" fmla="*/ 91 h 97"/>
                <a:gd name="T6" fmla="*/ 92 w 92"/>
                <a:gd name="T7" fmla="*/ 97 h 97"/>
                <a:gd name="T8" fmla="*/ 81 w 92"/>
                <a:gd name="T9" fmla="*/ 24 h 97"/>
              </a:gdLst>
              <a:ahLst/>
              <a:cxnLst>
                <a:cxn ang="0">
                  <a:pos x="T0" y="T1"/>
                </a:cxn>
                <a:cxn ang="0">
                  <a:pos x="T2" y="T3"/>
                </a:cxn>
                <a:cxn ang="0">
                  <a:pos x="T4" y="T5"/>
                </a:cxn>
                <a:cxn ang="0">
                  <a:pos x="T6" y="T7"/>
                </a:cxn>
                <a:cxn ang="0">
                  <a:pos x="T8" y="T9"/>
                </a:cxn>
              </a:cxnLst>
              <a:rect l="0" t="0" r="r" b="b"/>
              <a:pathLst>
                <a:path w="92" h="97">
                  <a:moveTo>
                    <a:pt x="81" y="24"/>
                  </a:moveTo>
                  <a:lnTo>
                    <a:pt x="0" y="0"/>
                  </a:lnTo>
                  <a:lnTo>
                    <a:pt x="0" y="91"/>
                  </a:lnTo>
                  <a:lnTo>
                    <a:pt x="92" y="97"/>
                  </a:lnTo>
                  <a:lnTo>
                    <a:pt x="8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5" name="ïsļîḓê"/>
            <p:cNvSpPr/>
            <p:nvPr/>
          </p:nvSpPr>
          <p:spPr bwMode="auto">
            <a:xfrm>
              <a:off x="3141663" y="1847851"/>
              <a:ext cx="103188" cy="100013"/>
            </a:xfrm>
            <a:custGeom>
              <a:avLst/>
              <a:gdLst>
                <a:gd name="T0" fmla="*/ 0 w 65"/>
                <a:gd name="T1" fmla="*/ 35 h 63"/>
                <a:gd name="T2" fmla="*/ 56 w 65"/>
                <a:gd name="T3" fmla="*/ 63 h 63"/>
                <a:gd name="T4" fmla="*/ 65 w 65"/>
                <a:gd name="T5" fmla="*/ 15 h 63"/>
                <a:gd name="T6" fmla="*/ 14 w 65"/>
                <a:gd name="T7" fmla="*/ 0 h 63"/>
                <a:gd name="T8" fmla="*/ 0 w 65"/>
                <a:gd name="T9" fmla="*/ 35 h 63"/>
              </a:gdLst>
              <a:ahLst/>
              <a:cxnLst>
                <a:cxn ang="0">
                  <a:pos x="T0" y="T1"/>
                </a:cxn>
                <a:cxn ang="0">
                  <a:pos x="T2" y="T3"/>
                </a:cxn>
                <a:cxn ang="0">
                  <a:pos x="T4" y="T5"/>
                </a:cxn>
                <a:cxn ang="0">
                  <a:pos x="T6" y="T7"/>
                </a:cxn>
                <a:cxn ang="0">
                  <a:pos x="T8" y="T9"/>
                </a:cxn>
              </a:cxnLst>
              <a:rect l="0" t="0" r="r" b="b"/>
              <a:pathLst>
                <a:path w="65" h="63">
                  <a:moveTo>
                    <a:pt x="0" y="35"/>
                  </a:moveTo>
                  <a:lnTo>
                    <a:pt x="56" y="63"/>
                  </a:lnTo>
                  <a:lnTo>
                    <a:pt x="65" y="15"/>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7" name="íṩḷîḍè"/>
            <p:cNvSpPr/>
            <p:nvPr/>
          </p:nvSpPr>
          <p:spPr bwMode="auto">
            <a:xfrm>
              <a:off x="3060700" y="1690688"/>
              <a:ext cx="115888" cy="109538"/>
            </a:xfrm>
            <a:custGeom>
              <a:avLst/>
              <a:gdLst>
                <a:gd name="T0" fmla="*/ 73 w 73"/>
                <a:gd name="T1" fmla="*/ 43 h 69"/>
                <a:gd name="T2" fmla="*/ 40 w 73"/>
                <a:gd name="T3" fmla="*/ 0 h 69"/>
                <a:gd name="T4" fmla="*/ 0 w 73"/>
                <a:gd name="T5" fmla="*/ 30 h 69"/>
                <a:gd name="T6" fmla="*/ 22 w 73"/>
                <a:gd name="T7" fmla="*/ 69 h 69"/>
                <a:gd name="T8" fmla="*/ 73 w 73"/>
                <a:gd name="T9" fmla="*/ 43 h 69"/>
              </a:gdLst>
              <a:ahLst/>
              <a:cxnLst>
                <a:cxn ang="0">
                  <a:pos x="T0" y="T1"/>
                </a:cxn>
                <a:cxn ang="0">
                  <a:pos x="T2" y="T3"/>
                </a:cxn>
                <a:cxn ang="0">
                  <a:pos x="T4" y="T5"/>
                </a:cxn>
                <a:cxn ang="0">
                  <a:pos x="T6" y="T7"/>
                </a:cxn>
                <a:cxn ang="0">
                  <a:pos x="T8" y="T9"/>
                </a:cxn>
              </a:cxnLst>
              <a:rect l="0" t="0" r="r" b="b"/>
              <a:pathLst>
                <a:path w="73" h="69">
                  <a:moveTo>
                    <a:pt x="73" y="43"/>
                  </a:moveTo>
                  <a:lnTo>
                    <a:pt x="40" y="0"/>
                  </a:lnTo>
                  <a:lnTo>
                    <a:pt x="0" y="30"/>
                  </a:lnTo>
                  <a:lnTo>
                    <a:pt x="22" y="69"/>
                  </a:lnTo>
                  <a:lnTo>
                    <a:pt x="73"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8" name="ïṣļîḋe"/>
            <p:cNvSpPr/>
            <p:nvPr/>
          </p:nvSpPr>
          <p:spPr bwMode="auto">
            <a:xfrm>
              <a:off x="3127375" y="1625601"/>
              <a:ext cx="117475" cy="82550"/>
            </a:xfrm>
            <a:custGeom>
              <a:avLst/>
              <a:gdLst>
                <a:gd name="T0" fmla="*/ 74 w 74"/>
                <a:gd name="T1" fmla="*/ 22 h 52"/>
                <a:gd name="T2" fmla="*/ 49 w 74"/>
                <a:gd name="T3" fmla="*/ 0 h 52"/>
                <a:gd name="T4" fmla="*/ 0 w 74"/>
                <a:gd name="T5" fmla="*/ 13 h 52"/>
                <a:gd name="T6" fmla="*/ 19 w 74"/>
                <a:gd name="T7" fmla="*/ 52 h 52"/>
                <a:gd name="T8" fmla="*/ 74 w 74"/>
                <a:gd name="T9" fmla="*/ 22 h 52"/>
              </a:gdLst>
              <a:ahLst/>
              <a:cxnLst>
                <a:cxn ang="0">
                  <a:pos x="T0" y="T1"/>
                </a:cxn>
                <a:cxn ang="0">
                  <a:pos x="T2" y="T3"/>
                </a:cxn>
                <a:cxn ang="0">
                  <a:pos x="T4" y="T5"/>
                </a:cxn>
                <a:cxn ang="0">
                  <a:pos x="T6" y="T7"/>
                </a:cxn>
                <a:cxn ang="0">
                  <a:pos x="T8" y="T9"/>
                </a:cxn>
              </a:cxnLst>
              <a:rect l="0" t="0" r="r" b="b"/>
              <a:pathLst>
                <a:path w="74" h="52">
                  <a:moveTo>
                    <a:pt x="74" y="22"/>
                  </a:moveTo>
                  <a:lnTo>
                    <a:pt x="49" y="0"/>
                  </a:lnTo>
                  <a:lnTo>
                    <a:pt x="0" y="13"/>
                  </a:lnTo>
                  <a:lnTo>
                    <a:pt x="19" y="52"/>
                  </a:lnTo>
                  <a:lnTo>
                    <a:pt x="7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
        <p:nvSpPr>
          <p:cNvPr id="12" name="ïṥḻíďè"/>
          <p:cNvSpPr/>
          <p:nvPr/>
        </p:nvSpPr>
        <p:spPr bwMode="auto">
          <a:xfrm rot="16200000">
            <a:off x="3744380" y="1637338"/>
            <a:ext cx="381000" cy="17780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3" name="îs1îḓe"/>
          <p:cNvSpPr/>
          <p:nvPr/>
        </p:nvSpPr>
        <p:spPr bwMode="auto">
          <a:xfrm>
            <a:off x="4289476" y="2872738"/>
            <a:ext cx="1138627" cy="1138628"/>
          </a:xfrm>
          <a:prstGeom prst="ellipse">
            <a:avLst/>
          </a:prstGeom>
          <a:noFill/>
          <a:ln w="6350" cap="flat">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5" name="iṧľïḋe"/>
          <p:cNvSpPr/>
          <p:nvPr/>
        </p:nvSpPr>
        <p:spPr bwMode="auto">
          <a:xfrm rot="13500000">
            <a:off x="3728233" y="4398605"/>
            <a:ext cx="381000" cy="17780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6" name="îṩ1íḍè"/>
          <p:cNvSpPr/>
          <p:nvPr/>
        </p:nvSpPr>
        <p:spPr bwMode="auto">
          <a:xfrm>
            <a:off x="6045280" y="2872736"/>
            <a:ext cx="1141147" cy="1138628"/>
          </a:xfrm>
          <a:prstGeom prst="ellipse">
            <a:avLst/>
          </a:prstGeom>
          <a:noFill/>
          <a:ln w="6350" cap="flat">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8" name="ïSľîḑê"/>
          <p:cNvSpPr/>
          <p:nvPr/>
        </p:nvSpPr>
        <p:spPr bwMode="auto">
          <a:xfrm rot="2700000">
            <a:off x="7415537" y="2399867"/>
            <a:ext cx="381000" cy="17780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9" name="íŝ1iḋè"/>
          <p:cNvSpPr/>
          <p:nvPr/>
        </p:nvSpPr>
        <p:spPr bwMode="auto">
          <a:xfrm>
            <a:off x="6045280" y="4626023"/>
            <a:ext cx="1141147" cy="1141148"/>
          </a:xfrm>
          <a:prstGeom prst="ellipse">
            <a:avLst/>
          </a:prstGeom>
          <a:noFill/>
          <a:ln w="6350" cap="flat">
            <a:solidFill>
              <a:schemeClr val="tx1"/>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20" name="íṩḻiḑè"/>
          <p:cNvGrpSpPr/>
          <p:nvPr/>
        </p:nvGrpSpPr>
        <p:grpSpPr>
          <a:xfrm>
            <a:off x="6315596" y="4937880"/>
            <a:ext cx="556096" cy="532544"/>
            <a:chOff x="5699125" y="234951"/>
            <a:chExt cx="487363" cy="466725"/>
          </a:xfrm>
          <a:solidFill>
            <a:schemeClr val="tx2"/>
          </a:solidFill>
        </p:grpSpPr>
        <p:sp>
          <p:nvSpPr>
            <p:cNvPr id="34" name="íśľíḓé"/>
            <p:cNvSpPr/>
            <p:nvPr/>
          </p:nvSpPr>
          <p:spPr bwMode="auto">
            <a:xfrm>
              <a:off x="5700713" y="234951"/>
              <a:ext cx="485775" cy="239713"/>
            </a:xfrm>
            <a:custGeom>
              <a:avLst/>
              <a:gdLst>
                <a:gd name="T0" fmla="*/ 16 w 727"/>
                <a:gd name="T1" fmla="*/ 357 h 357"/>
                <a:gd name="T2" fmla="*/ 22 w 727"/>
                <a:gd name="T3" fmla="*/ 356 h 357"/>
                <a:gd name="T4" fmla="*/ 251 w 727"/>
                <a:gd name="T5" fmla="*/ 260 h 357"/>
                <a:gd name="T6" fmla="*/ 493 w 727"/>
                <a:gd name="T7" fmla="*/ 210 h 357"/>
                <a:gd name="T8" fmla="*/ 661 w 727"/>
                <a:gd name="T9" fmla="*/ 72 h 357"/>
                <a:gd name="T10" fmla="*/ 688 w 727"/>
                <a:gd name="T11" fmla="*/ 104 h 357"/>
                <a:gd name="T12" fmla="*/ 727 w 727"/>
                <a:gd name="T13" fmla="*/ 0 h 357"/>
                <a:gd name="T14" fmla="*/ 617 w 727"/>
                <a:gd name="T15" fmla="*/ 18 h 357"/>
                <a:gd name="T16" fmla="*/ 644 w 727"/>
                <a:gd name="T17" fmla="*/ 51 h 357"/>
                <a:gd name="T18" fmla="*/ 481 w 727"/>
                <a:gd name="T19" fmla="*/ 184 h 357"/>
                <a:gd name="T20" fmla="*/ 244 w 727"/>
                <a:gd name="T21" fmla="*/ 233 h 357"/>
                <a:gd name="T22" fmla="*/ 11 w 727"/>
                <a:gd name="T23" fmla="*/ 331 h 357"/>
                <a:gd name="T24" fmla="*/ 3 w 727"/>
                <a:gd name="T25" fmla="*/ 349 h 357"/>
                <a:gd name="T26" fmla="*/ 16 w 727"/>
                <a:gd name="T2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7" h="357">
                  <a:moveTo>
                    <a:pt x="16" y="357"/>
                  </a:moveTo>
                  <a:cubicBezTo>
                    <a:pt x="18" y="357"/>
                    <a:pt x="20" y="357"/>
                    <a:pt x="22" y="356"/>
                  </a:cubicBezTo>
                  <a:cubicBezTo>
                    <a:pt x="251" y="260"/>
                    <a:pt x="251" y="260"/>
                    <a:pt x="251" y="260"/>
                  </a:cubicBezTo>
                  <a:cubicBezTo>
                    <a:pt x="493" y="210"/>
                    <a:pt x="493" y="210"/>
                    <a:pt x="493" y="210"/>
                  </a:cubicBezTo>
                  <a:cubicBezTo>
                    <a:pt x="661" y="72"/>
                    <a:pt x="661" y="72"/>
                    <a:pt x="661" y="72"/>
                  </a:cubicBezTo>
                  <a:cubicBezTo>
                    <a:pt x="688" y="104"/>
                    <a:pt x="688" y="104"/>
                    <a:pt x="688" y="104"/>
                  </a:cubicBezTo>
                  <a:cubicBezTo>
                    <a:pt x="727" y="0"/>
                    <a:pt x="727" y="0"/>
                    <a:pt x="727" y="0"/>
                  </a:cubicBezTo>
                  <a:cubicBezTo>
                    <a:pt x="617" y="18"/>
                    <a:pt x="617" y="18"/>
                    <a:pt x="617" y="18"/>
                  </a:cubicBezTo>
                  <a:cubicBezTo>
                    <a:pt x="644" y="51"/>
                    <a:pt x="644" y="51"/>
                    <a:pt x="644" y="51"/>
                  </a:cubicBezTo>
                  <a:cubicBezTo>
                    <a:pt x="481" y="184"/>
                    <a:pt x="481" y="184"/>
                    <a:pt x="481" y="184"/>
                  </a:cubicBezTo>
                  <a:cubicBezTo>
                    <a:pt x="244" y="233"/>
                    <a:pt x="244" y="233"/>
                    <a:pt x="244" y="233"/>
                  </a:cubicBezTo>
                  <a:cubicBezTo>
                    <a:pt x="11" y="331"/>
                    <a:pt x="11" y="331"/>
                    <a:pt x="11" y="331"/>
                  </a:cubicBezTo>
                  <a:cubicBezTo>
                    <a:pt x="4" y="334"/>
                    <a:pt x="0" y="342"/>
                    <a:pt x="3" y="349"/>
                  </a:cubicBezTo>
                  <a:cubicBezTo>
                    <a:pt x="6" y="354"/>
                    <a:pt x="11" y="357"/>
                    <a:pt x="16" y="3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5" name="iṡlïďê"/>
            <p:cNvSpPr/>
            <p:nvPr/>
          </p:nvSpPr>
          <p:spPr bwMode="auto">
            <a:xfrm>
              <a:off x="5699125" y="549276"/>
              <a:ext cx="92075" cy="152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6" name="îsliďe"/>
            <p:cNvSpPr/>
            <p:nvPr/>
          </p:nvSpPr>
          <p:spPr bwMode="auto">
            <a:xfrm>
              <a:off x="5826125" y="496888"/>
              <a:ext cx="93663" cy="204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7" name="íṡlîḑê"/>
            <p:cNvSpPr/>
            <p:nvPr/>
          </p:nvSpPr>
          <p:spPr bwMode="auto">
            <a:xfrm>
              <a:off x="5959475" y="469901"/>
              <a:ext cx="93663" cy="231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8" name="iṩḻïḋe"/>
            <p:cNvSpPr/>
            <p:nvPr/>
          </p:nvSpPr>
          <p:spPr bwMode="auto">
            <a:xfrm>
              <a:off x="6092825" y="363538"/>
              <a:ext cx="93663" cy="338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
        <p:nvSpPr>
          <p:cNvPr id="21" name="íṡḻíḋe"/>
          <p:cNvSpPr/>
          <p:nvPr/>
        </p:nvSpPr>
        <p:spPr bwMode="auto">
          <a:xfrm rot="5400000">
            <a:off x="7355142" y="5117964"/>
            <a:ext cx="381000" cy="177800"/>
          </a:xfrm>
          <a:custGeom>
            <a:avLst/>
            <a:gdLst>
              <a:gd name="T0" fmla="*/ 64 w 129"/>
              <a:gd name="T1" fmla="*/ 0 h 60"/>
              <a:gd name="T2" fmla="*/ 0 w 129"/>
              <a:gd name="T3" fmla="*/ 60 h 60"/>
              <a:gd name="T4" fmla="*/ 129 w 129"/>
              <a:gd name="T5" fmla="*/ 60 h 60"/>
              <a:gd name="T6" fmla="*/ 64 w 129"/>
              <a:gd name="T7" fmla="*/ 0 h 60"/>
            </a:gdLst>
            <a:ahLst/>
            <a:cxnLst>
              <a:cxn ang="0">
                <a:pos x="T0" y="T1"/>
              </a:cxn>
              <a:cxn ang="0">
                <a:pos x="T2" y="T3"/>
              </a:cxn>
              <a:cxn ang="0">
                <a:pos x="T4" y="T5"/>
              </a:cxn>
              <a:cxn ang="0">
                <a:pos x="T6" y="T7"/>
              </a:cxn>
            </a:cxnLst>
            <a:rect l="0" t="0" r="r" b="b"/>
            <a:pathLst>
              <a:path w="129" h="60">
                <a:moveTo>
                  <a:pt x="64" y="0"/>
                </a:moveTo>
                <a:cubicBezTo>
                  <a:pt x="56" y="34"/>
                  <a:pt x="31" y="60"/>
                  <a:pt x="0" y="60"/>
                </a:cubicBezTo>
                <a:cubicBezTo>
                  <a:pt x="129" y="60"/>
                  <a:pt x="129" y="60"/>
                  <a:pt x="129" y="60"/>
                </a:cubicBezTo>
                <a:cubicBezTo>
                  <a:pt x="98" y="60"/>
                  <a:pt x="72" y="34"/>
                  <a:pt x="64" y="0"/>
                </a:cubicBezTo>
                <a:close/>
              </a:path>
            </a:pathLst>
          </a:custGeom>
          <a:solidFill>
            <a:schemeClr val="tx2"/>
          </a:solidFill>
          <a:ln>
            <a:noFill/>
          </a:ln>
          <a:effectLst/>
        </p:spPr>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2" name="íṩľíḑé"/>
          <p:cNvSpPr txBox="1"/>
          <p:nvPr/>
        </p:nvSpPr>
        <p:spPr>
          <a:xfrm>
            <a:off x="1339225" y="1445058"/>
            <a:ext cx="2530361" cy="388226"/>
          </a:xfrm>
          <a:prstGeom prst="rect">
            <a:avLst/>
          </a:prstGeom>
          <a:noFill/>
        </p:spPr>
        <p:txBody>
          <a:bodyPr wrap="none" lIns="0" tIns="0" rIns="360000" bIns="0" anchor="b" anchorCtr="0">
            <a:normAutofit/>
          </a:bodyPr>
          <a:lstStyle/>
          <a:p>
            <a:pPr algn="r"/>
            <a:r>
              <a:rPr lang="en-US" altLang="zh-CN"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1.</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网上缴费</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3" name="ïş1îďè"/>
          <p:cNvSpPr txBox="1"/>
          <p:nvPr/>
        </p:nvSpPr>
        <p:spPr>
          <a:xfrm>
            <a:off x="1933777" y="1852843"/>
            <a:ext cx="2182761" cy="1039453"/>
          </a:xfrm>
          <a:prstGeom prst="rect">
            <a:avLst/>
          </a:prstGeom>
        </p:spPr>
        <p:txBody>
          <a:bodyPr vert="horz" wrap="square" lIns="0" tIns="0" rIns="360000" bIns="0" anchor="ctr">
            <a:normAutofit/>
          </a:bodyPr>
          <a:lstStyle/>
          <a:p>
            <a:pPr algn="just">
              <a:lnSpc>
                <a:spcPct val="120000"/>
              </a:lnSpc>
            </a:pP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查看自己的缴费信息，是否欠缴，欠缴多少，缴费记录</a:t>
            </a:r>
            <a:endPar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61" name="ïş1îďè"/>
          <p:cNvSpPr txBox="1"/>
          <p:nvPr/>
        </p:nvSpPr>
        <p:spPr>
          <a:xfrm>
            <a:off x="1759030" y="4937880"/>
            <a:ext cx="2104719" cy="1039453"/>
          </a:xfrm>
          <a:prstGeom prst="rect">
            <a:avLst/>
          </a:prstGeom>
        </p:spPr>
        <p:txBody>
          <a:bodyPr vert="horz" wrap="square" lIns="0" tIns="0" rIns="360000" bIns="0" anchor="ctr">
            <a:normAutofit/>
          </a:bodyPr>
          <a:lstStyle/>
          <a:p>
            <a:pPr algn="r">
              <a:lnSpc>
                <a:spcPct val="120000"/>
              </a:lnSpc>
            </a:pP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查看自己的投诉信息，还有投诉的处理情况。</a:t>
            </a:r>
            <a:endPar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62" name="ïş1îďè"/>
          <p:cNvSpPr txBox="1"/>
          <p:nvPr/>
        </p:nvSpPr>
        <p:spPr>
          <a:xfrm>
            <a:off x="7736141" y="5338193"/>
            <a:ext cx="2210292" cy="1039453"/>
          </a:xfrm>
          <a:prstGeom prst="rect">
            <a:avLst/>
          </a:prstGeom>
        </p:spPr>
        <p:txBody>
          <a:bodyPr vert="horz" wrap="square" lIns="0" tIns="0" rIns="360000" bIns="0" anchor="ctr">
            <a:normAutofit/>
          </a:bodyPr>
          <a:lstStyle/>
          <a:p>
            <a:pPr>
              <a:lnSpc>
                <a:spcPct val="120000"/>
              </a:lnSpc>
            </a:pP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修改自己的登录密码，重新设置</a:t>
            </a:r>
            <a:endPar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63" name="ïş1îďè"/>
          <p:cNvSpPr txBox="1"/>
          <p:nvPr/>
        </p:nvSpPr>
        <p:spPr>
          <a:xfrm>
            <a:off x="7796536" y="2640460"/>
            <a:ext cx="2149897" cy="1039453"/>
          </a:xfrm>
          <a:prstGeom prst="rect">
            <a:avLst/>
          </a:prstGeom>
        </p:spPr>
        <p:txBody>
          <a:bodyPr vert="horz" wrap="square" lIns="0" tIns="0" rIns="360000" bIns="0" anchor="ctr">
            <a:normAutofit/>
          </a:bodyPr>
          <a:lstStyle/>
          <a:p>
            <a:pPr>
              <a:lnSpc>
                <a:spcPct val="120000"/>
              </a:lnSpc>
            </a:pP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查看自己的报修信息，了解报修的情况。</a:t>
            </a:r>
            <a:endPar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0" name="îṩḷiḑê"/>
          <p:cNvSpPr txBox="1"/>
          <p:nvPr/>
        </p:nvSpPr>
        <p:spPr>
          <a:xfrm>
            <a:off x="7796537" y="2178659"/>
            <a:ext cx="2549181" cy="388226"/>
          </a:xfrm>
          <a:prstGeom prst="rect">
            <a:avLst/>
          </a:prstGeom>
          <a:noFill/>
        </p:spPr>
        <p:txBody>
          <a:bodyPr wrap="none" lIns="360000" tIns="0" rIns="0" bIns="0" anchor="b" anchorCtr="0">
            <a:normAutofit/>
          </a:bodyPr>
          <a:lstStyle/>
          <a:p>
            <a:r>
              <a:rPr lang="en-US" altLang="zh-CN"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2.</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报修信息</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8" name="î$1iḑé"/>
          <p:cNvSpPr txBox="1"/>
          <p:nvPr/>
        </p:nvSpPr>
        <p:spPr>
          <a:xfrm>
            <a:off x="1333387" y="4444648"/>
            <a:ext cx="2530362" cy="388226"/>
          </a:xfrm>
          <a:prstGeom prst="rect">
            <a:avLst/>
          </a:prstGeom>
          <a:noFill/>
        </p:spPr>
        <p:txBody>
          <a:bodyPr wrap="none" lIns="0" tIns="0" rIns="360000" bIns="0" anchor="b" anchorCtr="0">
            <a:normAutofit/>
          </a:bodyPr>
          <a:lstStyle/>
          <a:p>
            <a:pPr algn="r"/>
            <a:r>
              <a:rPr lang="en-US" altLang="zh-CN"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3.</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投诉信息</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6" name="îsḷîḓé"/>
          <p:cNvSpPr txBox="1"/>
          <p:nvPr/>
        </p:nvSpPr>
        <p:spPr>
          <a:xfrm>
            <a:off x="7736142" y="4918916"/>
            <a:ext cx="2549181" cy="388226"/>
          </a:xfrm>
          <a:prstGeom prst="rect">
            <a:avLst/>
          </a:prstGeom>
          <a:noFill/>
        </p:spPr>
        <p:txBody>
          <a:bodyPr wrap="none" lIns="360000" tIns="0" rIns="0" bIns="0" anchor="b" anchorCtr="0">
            <a:normAutofit/>
          </a:bodyPr>
          <a:lstStyle/>
          <a:p>
            <a:r>
              <a:rPr lang="en-US" altLang="zh-CN"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4.</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修改登录密码</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3" name="图形 2" descr="飘带"/>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85417" y="3146918"/>
            <a:ext cx="577658" cy="577658"/>
          </a:xfrm>
          <a:prstGeom prst="rect">
            <a:avLst/>
          </a:prstGeom>
        </p:spPr>
      </p:pic>
      <p:pic>
        <p:nvPicPr>
          <p:cNvPr id="17" name="图形 16" descr="带齿轮的头部"/>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5200" y="3075088"/>
            <a:ext cx="710526" cy="710526"/>
          </a:xfrm>
          <a:prstGeom prst="rect">
            <a:avLst/>
          </a:prstGeom>
        </p:spPr>
      </p:pic>
      <p:pic>
        <p:nvPicPr>
          <p:cNvPr id="39" name="图片 38"/>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flipH="1">
            <a:off x="9819860" y="365931"/>
            <a:ext cx="2372137" cy="2039458"/>
          </a:xfrm>
          <a:prstGeom prst="rect">
            <a:avLst/>
          </a:prstGeom>
        </p:spPr>
      </p:pic>
      <p:sp>
        <p:nvSpPr>
          <p:cNvPr id="2" name="文本框 1"/>
          <p:cNvSpPr txBox="1"/>
          <p:nvPr/>
        </p:nvSpPr>
        <p:spPr>
          <a:xfrm>
            <a:off x="544195" y="365760"/>
            <a:ext cx="2214880" cy="583565"/>
          </a:xfrm>
          <a:prstGeom prst="rect">
            <a:avLst/>
          </a:prstGeom>
          <a:noFill/>
        </p:spPr>
        <p:txBody>
          <a:bodyPr wrap="none" rtlCol="0">
            <a:spAutoFit/>
          </a:bodyPr>
          <a:p>
            <a:r>
              <a:rPr lang="zh-CN" altLang="en-US" sz="3200">
                <a:latin typeface="华文行楷" panose="02010800040101010101" charset="-122"/>
                <a:ea typeface="华文行楷" panose="02010800040101010101" charset="-122"/>
              </a:rPr>
              <a:t>用户端功能</a:t>
            </a:r>
            <a:endParaRPr lang="zh-CN" altLang="en-US" sz="3200">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ṩlïďé"/>
          <p:cNvSpPr/>
          <p:nvPr/>
        </p:nvSpPr>
        <p:spPr>
          <a:xfrm rot="18900000" flipH="1">
            <a:off x="4237781" y="2473230"/>
            <a:ext cx="1911544" cy="1911544"/>
          </a:xfrm>
          <a:prstGeom prst="arc">
            <a:avLst/>
          </a:prstGeom>
          <a:ln w="57150" cap="rnd">
            <a:solidFill>
              <a:schemeClr val="accent1">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ïṡ1íďè"/>
          <p:cNvSpPr/>
          <p:nvPr/>
        </p:nvSpPr>
        <p:spPr>
          <a:xfrm rot="18900000" flipH="1">
            <a:off x="4713498" y="2722684"/>
            <a:ext cx="1412631" cy="1412631"/>
          </a:xfrm>
          <a:prstGeom prst="arc">
            <a:avLst/>
          </a:prstGeom>
          <a:ln w="57150" cap="rnd">
            <a:solidFill>
              <a:srgbClr val="A4C5C8">
                <a:alpha val="60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6" name="íṣḷîḍè"/>
          <p:cNvSpPr/>
          <p:nvPr/>
        </p:nvSpPr>
        <p:spPr>
          <a:xfrm rot="18900000" flipH="1">
            <a:off x="5128451" y="2935023"/>
            <a:ext cx="987956" cy="987956"/>
          </a:xfrm>
          <a:prstGeom prst="arc">
            <a:avLst/>
          </a:prstGeom>
          <a:ln w="57150" cap="rnd">
            <a:solidFill>
              <a:srgbClr val="A4C5C8"/>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7" name="ïṧḷîďê"/>
          <p:cNvSpPr/>
          <p:nvPr/>
        </p:nvSpPr>
        <p:spPr>
          <a:xfrm>
            <a:off x="5390438" y="2723438"/>
            <a:ext cx="1411124" cy="1411124"/>
          </a:xfrm>
          <a:prstGeom prst="ellipse">
            <a:avLst/>
          </a:prstGeom>
          <a:solidFill>
            <a:srgbClr val="80ADB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8" name="íṥļîďè"/>
          <p:cNvSpPr/>
          <p:nvPr/>
        </p:nvSpPr>
        <p:spPr>
          <a:xfrm rot="2700000">
            <a:off x="6010520" y="2473230"/>
            <a:ext cx="1911544" cy="1911544"/>
          </a:xfrm>
          <a:prstGeom prst="arc">
            <a:avLst/>
          </a:prstGeom>
          <a:ln w="57150" cap="rnd">
            <a:solidFill>
              <a:srgbClr val="A4C5C8">
                <a:alpha val="20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ïṩḷíḑè"/>
          <p:cNvSpPr/>
          <p:nvPr/>
        </p:nvSpPr>
        <p:spPr>
          <a:xfrm rot="2700000">
            <a:off x="6033716" y="2722684"/>
            <a:ext cx="1412631" cy="1412631"/>
          </a:xfrm>
          <a:prstGeom prst="arc">
            <a:avLst/>
          </a:prstGeom>
          <a:ln w="57150" cap="rnd">
            <a:solidFill>
              <a:srgbClr val="B9D3D5">
                <a:alpha val="60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0" name="íš1íḑe"/>
          <p:cNvSpPr/>
          <p:nvPr/>
        </p:nvSpPr>
        <p:spPr>
          <a:xfrm rot="2700000">
            <a:off x="6043438" y="2935023"/>
            <a:ext cx="987956" cy="987956"/>
          </a:xfrm>
          <a:prstGeom prst="arc">
            <a:avLst/>
          </a:prstGeom>
          <a:ln w="57150" cap="rnd">
            <a:solidFill>
              <a:srgbClr val="B9D3D5"/>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2" name="ïśľîďe"/>
          <p:cNvSpPr txBox="1"/>
          <p:nvPr/>
        </p:nvSpPr>
        <p:spPr>
          <a:xfrm>
            <a:off x="5567815" y="3500099"/>
            <a:ext cx="1056360" cy="501698"/>
          </a:xfrm>
          <a:prstGeom prst="rect">
            <a:avLst/>
          </a:prstGeom>
          <a:noFill/>
        </p:spPr>
        <p:txBody>
          <a:bodyPr wrap="none"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13" name="íṩ1ïde"/>
          <p:cNvGrpSpPr/>
          <p:nvPr/>
        </p:nvGrpSpPr>
        <p:grpSpPr>
          <a:xfrm>
            <a:off x="748310" y="1141570"/>
            <a:ext cx="3296651" cy="1610584"/>
            <a:chOff x="671759" y="1314000"/>
            <a:chExt cx="3296651" cy="1610584"/>
          </a:xfrm>
        </p:grpSpPr>
        <p:sp>
          <p:nvSpPr>
            <p:cNvPr id="33" name="íSľíḓè"/>
            <p:cNvSpPr/>
            <p:nvPr/>
          </p:nvSpPr>
          <p:spPr>
            <a:xfrm>
              <a:off x="671760" y="1800988"/>
              <a:ext cx="3170128" cy="1123596"/>
            </a:xfrm>
            <a:prstGeom prst="snip2SameRect">
              <a:avLst>
                <a:gd name="adj1" fmla="val 0"/>
                <a:gd name="adj2" fmla="val 0"/>
              </a:avLst>
            </a:prstGeom>
            <a:ln>
              <a:noFill/>
            </a:ln>
          </p:spPr>
          <p:txBody>
            <a:bodyPr wrap="square" anchor="t">
              <a:normAutofit/>
            </a:bodyPr>
            <a:lstStyle/>
            <a:p>
              <a:pPr>
                <a:lnSpc>
                  <a:spcPct val="150000"/>
                </a:lnSpc>
              </a:pPr>
              <a:r>
                <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查看小区业主的缴费情况，并审核业主的缴费信息。</a:t>
              </a:r>
              <a:endParaRPr lang="zh-CN" sz="8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4" name="iśľîḑè"/>
            <p:cNvSpPr txBox="1"/>
            <p:nvPr/>
          </p:nvSpPr>
          <p:spPr bwMode="auto">
            <a:xfrm>
              <a:off x="671759" y="1314000"/>
              <a:ext cx="3296651" cy="47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1.</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收费管理</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cxnSp>
        <p:nvCxnSpPr>
          <p:cNvPr id="14" name="直接连接符 13"/>
          <p:cNvCxnSpPr/>
          <p:nvPr/>
        </p:nvCxnSpPr>
        <p:spPr>
          <a:xfrm>
            <a:off x="671760" y="2736160"/>
            <a:ext cx="335207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1760" y="4558024"/>
            <a:ext cx="335207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6" name="î$ļíḍè"/>
          <p:cNvGrpSpPr/>
          <p:nvPr/>
        </p:nvGrpSpPr>
        <p:grpSpPr>
          <a:xfrm>
            <a:off x="671759" y="2963434"/>
            <a:ext cx="3449753" cy="1594590"/>
            <a:chOff x="671759" y="1314000"/>
            <a:chExt cx="3449753" cy="1594590"/>
          </a:xfrm>
        </p:grpSpPr>
        <p:sp>
          <p:nvSpPr>
            <p:cNvPr id="31" name="îš1ídé"/>
            <p:cNvSpPr/>
            <p:nvPr/>
          </p:nvSpPr>
          <p:spPr>
            <a:xfrm>
              <a:off x="671759" y="1800988"/>
              <a:ext cx="3449753" cy="1107602"/>
            </a:xfrm>
            <a:prstGeom prst="snip2SameRect">
              <a:avLst>
                <a:gd name="adj1" fmla="val 0"/>
                <a:gd name="adj2" fmla="val 0"/>
              </a:avLst>
            </a:prstGeom>
            <a:ln>
              <a:noFill/>
            </a:ln>
          </p:spPr>
          <p:txBody>
            <a:bodyPr wrap="square" anchor="t">
              <a:normAutofit/>
            </a:bodyPr>
            <a:lstStyle/>
            <a:p>
              <a:pPr>
                <a:lnSpc>
                  <a:spcPct val="150000"/>
                </a:lnSpc>
              </a:pPr>
              <a:r>
                <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查看小区业主的投诉情况，并处理业主的投诉信息给业主以反馈。</a:t>
              </a:r>
              <a:endPar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2" name="iṡlîḑé"/>
            <p:cNvSpPr txBox="1"/>
            <p:nvPr/>
          </p:nvSpPr>
          <p:spPr bwMode="auto">
            <a:xfrm>
              <a:off x="671759" y="1314000"/>
              <a:ext cx="3296651" cy="47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2.</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投诉管理</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cxnSp>
        <p:nvCxnSpPr>
          <p:cNvPr id="20" name="直接连接符 19"/>
          <p:cNvCxnSpPr/>
          <p:nvPr/>
        </p:nvCxnSpPr>
        <p:spPr>
          <a:xfrm>
            <a:off x="8223838" y="4558024"/>
            <a:ext cx="335207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5" name="î$ļíḍè"/>
          <p:cNvGrpSpPr/>
          <p:nvPr/>
        </p:nvGrpSpPr>
        <p:grpSpPr>
          <a:xfrm>
            <a:off x="1376618" y="4780663"/>
            <a:ext cx="3449753" cy="1594590"/>
            <a:chOff x="671759" y="1314000"/>
            <a:chExt cx="3449753" cy="1594590"/>
          </a:xfrm>
        </p:grpSpPr>
        <p:sp>
          <p:nvSpPr>
            <p:cNvPr id="36" name="îš1ídé"/>
            <p:cNvSpPr/>
            <p:nvPr/>
          </p:nvSpPr>
          <p:spPr>
            <a:xfrm>
              <a:off x="671759" y="1800988"/>
              <a:ext cx="3449753" cy="1107602"/>
            </a:xfrm>
            <a:prstGeom prst="snip2SameRect">
              <a:avLst>
                <a:gd name="adj1" fmla="val 0"/>
                <a:gd name="adj2" fmla="val 0"/>
              </a:avLst>
            </a:prstGeom>
            <a:ln>
              <a:noFill/>
            </a:ln>
          </p:spPr>
          <p:txBody>
            <a:bodyPr wrap="square" anchor="t">
              <a:normAutofit/>
            </a:bodyPr>
            <a:lstStyle/>
            <a:p>
              <a:pPr algn="l">
                <a:lnSpc>
                  <a:spcPct val="150000"/>
                </a:lnSpc>
              </a:pPr>
              <a:r>
                <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查看业主的报修情况，并对业主的报修信息给予反馈。</a:t>
              </a:r>
              <a:endPar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7" name="iṡlîḑé"/>
            <p:cNvSpPr txBox="1"/>
            <p:nvPr/>
          </p:nvSpPr>
          <p:spPr bwMode="auto">
            <a:xfrm>
              <a:off x="671759" y="1314000"/>
              <a:ext cx="3296651" cy="47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3.</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报修管理</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grpSp>
        <p:nvGrpSpPr>
          <p:cNvPr id="38" name="î$ļíḍè"/>
          <p:cNvGrpSpPr/>
          <p:nvPr/>
        </p:nvGrpSpPr>
        <p:grpSpPr>
          <a:xfrm>
            <a:off x="8542146" y="1157564"/>
            <a:ext cx="3449753" cy="1594590"/>
            <a:chOff x="671759" y="1314000"/>
            <a:chExt cx="3449753" cy="1594590"/>
          </a:xfrm>
        </p:grpSpPr>
        <p:sp>
          <p:nvSpPr>
            <p:cNvPr id="39" name="îš1ídé"/>
            <p:cNvSpPr/>
            <p:nvPr/>
          </p:nvSpPr>
          <p:spPr>
            <a:xfrm>
              <a:off x="671759" y="1800988"/>
              <a:ext cx="3449753" cy="1107602"/>
            </a:xfrm>
            <a:prstGeom prst="snip2SameRect">
              <a:avLst>
                <a:gd name="adj1" fmla="val 0"/>
                <a:gd name="adj2" fmla="val 0"/>
              </a:avLst>
            </a:prstGeom>
            <a:ln>
              <a:noFill/>
            </a:ln>
          </p:spPr>
          <p:txBody>
            <a:bodyPr wrap="square" anchor="t">
              <a:normAutofit/>
            </a:bodyPr>
            <a:lstStyle/>
            <a:p>
              <a:pPr>
                <a:lnSpc>
                  <a:spcPct val="150000"/>
                </a:lnSpc>
              </a:pPr>
              <a:r>
                <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查看小区的车位信息，查看车位的使用情况，实时更改信息。</a:t>
              </a:r>
              <a:endPar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40" name="iṡlîḑé"/>
            <p:cNvSpPr txBox="1"/>
            <p:nvPr/>
          </p:nvSpPr>
          <p:spPr bwMode="auto">
            <a:xfrm>
              <a:off x="671759" y="1314000"/>
              <a:ext cx="3296651" cy="47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4.</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停车场管理</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grpSp>
        <p:nvGrpSpPr>
          <p:cNvPr id="41" name="î$ļíḍè"/>
          <p:cNvGrpSpPr/>
          <p:nvPr/>
        </p:nvGrpSpPr>
        <p:grpSpPr>
          <a:xfrm>
            <a:off x="8542146" y="2833291"/>
            <a:ext cx="3449753" cy="1594590"/>
            <a:chOff x="671759" y="1314000"/>
            <a:chExt cx="3449753" cy="1594590"/>
          </a:xfrm>
        </p:grpSpPr>
        <p:sp>
          <p:nvSpPr>
            <p:cNvPr id="42" name="îš1ídé"/>
            <p:cNvSpPr/>
            <p:nvPr/>
          </p:nvSpPr>
          <p:spPr>
            <a:xfrm>
              <a:off x="671759" y="1800988"/>
              <a:ext cx="3449753" cy="1107602"/>
            </a:xfrm>
            <a:prstGeom prst="snip2SameRect">
              <a:avLst>
                <a:gd name="adj1" fmla="val 0"/>
                <a:gd name="adj2" fmla="val 0"/>
              </a:avLst>
            </a:prstGeom>
            <a:ln>
              <a:noFill/>
            </a:ln>
          </p:spPr>
          <p:txBody>
            <a:bodyPr wrap="square" anchor="t">
              <a:normAutofit/>
            </a:bodyPr>
            <a:lstStyle/>
            <a:p>
              <a:pPr>
                <a:lnSpc>
                  <a:spcPct val="150000"/>
                </a:lnSpc>
              </a:pPr>
              <a:r>
                <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查看小区的物业设备，比如抽水机，卫生工具等的情况。</a:t>
              </a:r>
              <a:endPar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43" name="iṡlîḑé"/>
            <p:cNvSpPr txBox="1"/>
            <p:nvPr/>
          </p:nvSpPr>
          <p:spPr bwMode="auto">
            <a:xfrm>
              <a:off x="671759" y="1314000"/>
              <a:ext cx="3296651" cy="47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5.</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物业设备管理</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grpSp>
        <p:nvGrpSpPr>
          <p:cNvPr id="44" name="î$ļíḍè"/>
          <p:cNvGrpSpPr/>
          <p:nvPr/>
        </p:nvGrpSpPr>
        <p:grpSpPr>
          <a:xfrm>
            <a:off x="7534438" y="4780663"/>
            <a:ext cx="3449753" cy="1594590"/>
            <a:chOff x="671759" y="1314000"/>
            <a:chExt cx="3449753" cy="1594590"/>
          </a:xfrm>
        </p:grpSpPr>
        <p:sp>
          <p:nvSpPr>
            <p:cNvPr id="45" name="îš1ídé"/>
            <p:cNvSpPr/>
            <p:nvPr/>
          </p:nvSpPr>
          <p:spPr>
            <a:xfrm>
              <a:off x="671759" y="1800988"/>
              <a:ext cx="3449753" cy="1107602"/>
            </a:xfrm>
            <a:prstGeom prst="snip2SameRect">
              <a:avLst>
                <a:gd name="adj1" fmla="val 0"/>
                <a:gd name="adj2" fmla="val 0"/>
              </a:avLst>
            </a:prstGeom>
            <a:ln>
              <a:noFill/>
            </a:ln>
          </p:spPr>
          <p:txBody>
            <a:bodyPr wrap="square" anchor="t">
              <a:normAutofit/>
            </a:bodyPr>
            <a:lstStyle/>
            <a:p>
              <a:pPr>
                <a:lnSpc>
                  <a:spcPct val="150000"/>
                </a:lnSpc>
              </a:pPr>
              <a:r>
                <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查看小区的物业设备维修情况，维修费用，维修时间，如何处理等。</a:t>
              </a:r>
              <a:endPar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46" name="iṡlîḑé"/>
            <p:cNvSpPr txBox="1"/>
            <p:nvPr/>
          </p:nvSpPr>
          <p:spPr bwMode="auto">
            <a:xfrm>
              <a:off x="671759" y="1314000"/>
              <a:ext cx="3296651" cy="47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6.</a:t>
              </a:r>
              <a:r>
                <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rPr>
                <a:t>设备维修管理</a:t>
              </a: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cxnSp>
        <p:nvCxnSpPr>
          <p:cNvPr id="47" name="直接连接符 46"/>
          <p:cNvCxnSpPr/>
          <p:nvPr/>
        </p:nvCxnSpPr>
        <p:spPr>
          <a:xfrm>
            <a:off x="8145886" y="2736160"/>
            <a:ext cx="335207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873535" y="318786"/>
            <a:ext cx="4782249" cy="653337"/>
            <a:chOff x="1365009" y="535533"/>
            <a:chExt cx="2269867" cy="1385260"/>
          </a:xfrm>
        </p:grpSpPr>
        <p:pic>
          <p:nvPicPr>
            <p:cNvPr id="49" name="图片 48"/>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50" name="文本框 49"/>
            <p:cNvSpPr txBox="1"/>
            <p:nvPr/>
          </p:nvSpPr>
          <p:spPr>
            <a:xfrm>
              <a:off x="1690330" y="535533"/>
              <a:ext cx="1944546" cy="1106724"/>
            </a:xfrm>
            <a:prstGeom prst="rect">
              <a:avLst/>
            </a:prstGeom>
            <a:noFill/>
          </p:spPr>
          <p:txBody>
            <a:bodyPr wrap="square" rtlCol="0">
              <a:spAutoFit/>
            </a:bodyPr>
            <a:lstStyle/>
            <a:p>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物业管理人员端</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52" name="图形 51" descr="会议"/>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rot="20676722">
            <a:off x="-1950485" y="2755163"/>
            <a:ext cx="12674244" cy="3939933"/>
          </a:xfrm>
          <a:prstGeom prst="rect">
            <a:avLst/>
          </a:prstGeom>
        </p:spPr>
      </p:pic>
      <p:sp>
        <p:nvSpPr>
          <p:cNvPr id="7" name="文本框 6"/>
          <p:cNvSpPr txBox="1"/>
          <p:nvPr/>
        </p:nvSpPr>
        <p:spPr>
          <a:xfrm>
            <a:off x="881466" y="3995809"/>
            <a:ext cx="4942391" cy="707886"/>
          </a:xfrm>
          <a:prstGeom prst="rect">
            <a:avLst/>
          </a:prstGeom>
          <a:noFill/>
        </p:spPr>
        <p:txBody>
          <a:bodyPr wrap="square" rtlCol="0">
            <a:spAutoFit/>
          </a:bodyPr>
          <a:lstStyle/>
          <a:p>
            <a:r>
              <a:rPr lang="zh-CN" altLang="en-US" sz="4000" spc="600" dirty="0">
                <a:solidFill>
                  <a:prstClr val="white"/>
                </a:solidFill>
                <a:latin typeface="思源黑体 CN Regular" panose="020B0500000000000000" pitchFamily="34" charset="-122"/>
                <a:ea typeface="思源黑体 CN Regular" panose="020B0500000000000000" pitchFamily="34" charset="-122"/>
                <a:cs typeface="+mn-ea"/>
                <a:sym typeface="Source Han Sans CN" panose="020F0502020204030204"/>
              </a:rPr>
              <a:t>项目应用成果展望</a:t>
            </a:r>
            <a:endParaRPr lang="zh-CN" altLang="en-US" sz="4000" spc="600" dirty="0">
              <a:solidFill>
                <a:prstClr val="white"/>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3" name="组合 2"/>
          <p:cNvGrpSpPr/>
          <p:nvPr/>
        </p:nvGrpSpPr>
        <p:grpSpPr>
          <a:xfrm>
            <a:off x="434050" y="5134096"/>
            <a:ext cx="1672455" cy="1134319"/>
            <a:chOff x="-402187" y="4743334"/>
            <a:chExt cx="1672455" cy="1134319"/>
          </a:xfrm>
        </p:grpSpPr>
        <p:sp>
          <p:nvSpPr>
            <p:cNvPr id="2" name="椭圆 1"/>
            <p:cNvSpPr/>
            <p:nvPr/>
          </p:nvSpPr>
          <p:spPr>
            <a:xfrm>
              <a:off x="-402187" y="4743334"/>
              <a:ext cx="1134319" cy="1134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文本框 4"/>
            <p:cNvSpPr txBox="1"/>
            <p:nvPr/>
          </p:nvSpPr>
          <p:spPr>
            <a:xfrm>
              <a:off x="-338613" y="4743334"/>
              <a:ext cx="1608881" cy="1107996"/>
            </a:xfrm>
            <a:prstGeom prst="rect">
              <a:avLst/>
            </a:prstGeom>
            <a:noFill/>
          </p:spPr>
          <p:txBody>
            <a:bodyPr wrap="square" rtlCol="0">
              <a:spAutoFit/>
            </a:bodyPr>
            <a:lstStyle/>
            <a:p>
              <a:r>
                <a:rPr lang="zh-CN" altLang="en-US" sz="6600" dirty="0" smtClean="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rPr>
                <a:t>伍</a:t>
              </a:r>
              <a:endParaRPr lang="zh-CN" altLang="en-US" sz="6600" dirty="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7" name="组合 6"/>
          <p:cNvGrpSpPr/>
          <p:nvPr/>
        </p:nvGrpSpPr>
        <p:grpSpPr>
          <a:xfrm>
            <a:off x="426399" y="216047"/>
            <a:ext cx="2293650" cy="1654783"/>
            <a:chOff x="1225052" y="424129"/>
            <a:chExt cx="2293650" cy="1654783"/>
          </a:xfrm>
        </p:grpSpPr>
        <p:pic>
          <p:nvPicPr>
            <p:cNvPr id="5" name="图片 4"/>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225052" y="424129"/>
              <a:ext cx="2166330" cy="1654783"/>
            </a:xfrm>
            <a:prstGeom prst="rect">
              <a:avLst/>
            </a:prstGeom>
          </p:spPr>
        </p:pic>
        <p:sp>
          <p:nvSpPr>
            <p:cNvPr id="2" name="文本框 1"/>
            <p:cNvSpPr txBox="1"/>
            <p:nvPr/>
          </p:nvSpPr>
          <p:spPr>
            <a:xfrm>
              <a:off x="1574156" y="812871"/>
              <a:ext cx="1944546" cy="830997"/>
            </a:xfrm>
            <a:prstGeom prst="rect">
              <a:avLst/>
            </a:prstGeom>
            <a:noFill/>
          </p:spPr>
          <p:txBody>
            <a:bodyPr wrap="square" rtlCol="0">
              <a:spAutoFit/>
            </a:bodyPr>
            <a:lstStyle/>
            <a:p>
              <a:r>
                <a:rPr lang="zh-CN" altLang="en-US" sz="4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目录</a:t>
              </a:r>
              <a:endParaRPr lang="zh-CN" altLang="en-US" sz="4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9" name="图片 8"/>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a:off x="2986267" y="420349"/>
            <a:ext cx="2534856" cy="830997"/>
          </a:xfrm>
          <a:prstGeom prst="rect">
            <a:avLst/>
          </a:prstGeom>
        </p:spPr>
      </p:pic>
      <p:sp>
        <p:nvSpPr>
          <p:cNvPr id="10" name="文本框 9"/>
          <p:cNvSpPr txBox="1"/>
          <p:nvPr/>
        </p:nvSpPr>
        <p:spPr>
          <a:xfrm>
            <a:off x="3211969" y="481905"/>
            <a:ext cx="1608881" cy="769441"/>
          </a:xfrm>
          <a:prstGeom prst="rect">
            <a:avLst/>
          </a:prstGeom>
          <a:noFill/>
        </p:spPr>
        <p:txBody>
          <a:bodyPr wrap="square" rtlCol="0">
            <a:spAutoFit/>
          </a:bodyPr>
          <a:lstStyle/>
          <a:p>
            <a:r>
              <a:rPr lang="zh-CN" altLang="en-US" sz="4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壹</a:t>
            </a:r>
            <a:endParaRPr lang="zh-CN" altLang="en-US" sz="4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17" name="图片 16"/>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a:off x="2986264" y="1656489"/>
            <a:ext cx="2534856" cy="830997"/>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a:off x="2986267" y="2911895"/>
            <a:ext cx="2534856" cy="830997"/>
          </a:xfrm>
          <a:prstGeom prst="rect">
            <a:avLst/>
          </a:prstGeom>
        </p:spPr>
      </p:pic>
      <p:pic>
        <p:nvPicPr>
          <p:cNvPr id="19" name="图片 18"/>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a:off x="2986263" y="4322107"/>
            <a:ext cx="2534856" cy="830997"/>
          </a:xfrm>
          <a:prstGeom prst="rect">
            <a:avLst/>
          </a:prstGeom>
        </p:spPr>
      </p:pic>
      <p:sp>
        <p:nvSpPr>
          <p:cNvPr id="20" name="文本框 19"/>
          <p:cNvSpPr txBox="1"/>
          <p:nvPr/>
        </p:nvSpPr>
        <p:spPr>
          <a:xfrm>
            <a:off x="3211968" y="1643458"/>
            <a:ext cx="1608881" cy="769441"/>
          </a:xfrm>
          <a:prstGeom prst="rect">
            <a:avLst/>
          </a:prstGeom>
          <a:noFill/>
        </p:spPr>
        <p:txBody>
          <a:bodyPr wrap="square" rtlCol="0">
            <a:spAutoFit/>
          </a:bodyPr>
          <a:lstStyle/>
          <a:p>
            <a:r>
              <a:rPr lang="zh-CN" altLang="en-US" sz="4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贰</a:t>
            </a:r>
            <a:endParaRPr lang="zh-CN" altLang="en-US" sz="4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1" name="文本框 20"/>
          <p:cNvSpPr txBox="1"/>
          <p:nvPr/>
        </p:nvSpPr>
        <p:spPr>
          <a:xfrm>
            <a:off x="3211971" y="2905379"/>
            <a:ext cx="1608881" cy="769441"/>
          </a:xfrm>
          <a:prstGeom prst="rect">
            <a:avLst/>
          </a:prstGeom>
          <a:noFill/>
        </p:spPr>
        <p:txBody>
          <a:bodyPr wrap="square" rtlCol="0">
            <a:spAutoFit/>
          </a:bodyPr>
          <a:lstStyle/>
          <a:p>
            <a:r>
              <a:rPr lang="zh-CN" altLang="en-US" sz="4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叁</a:t>
            </a:r>
            <a:endParaRPr lang="zh-CN" altLang="en-US" sz="44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2" name="文本框 21"/>
          <p:cNvSpPr txBox="1"/>
          <p:nvPr/>
        </p:nvSpPr>
        <p:spPr>
          <a:xfrm>
            <a:off x="3211967" y="4322107"/>
            <a:ext cx="1608881" cy="830997"/>
          </a:xfrm>
          <a:prstGeom prst="rect">
            <a:avLst/>
          </a:prstGeom>
          <a:noFill/>
        </p:spPr>
        <p:txBody>
          <a:bodyPr wrap="square" rtlCol="0">
            <a:spAutoFit/>
          </a:bodyPr>
          <a:lstStyle/>
          <a:p>
            <a:r>
              <a:rPr lang="zh-CN" altLang="en-US" sz="4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肆</a:t>
            </a:r>
            <a:endParaRPr lang="zh-CN" altLang="en-US" sz="4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1" name="文本框 10"/>
          <p:cNvSpPr txBox="1"/>
          <p:nvPr/>
        </p:nvSpPr>
        <p:spPr>
          <a:xfrm>
            <a:off x="6400792" y="532578"/>
            <a:ext cx="3460831" cy="523220"/>
          </a:xfrm>
          <a:prstGeom prst="rect">
            <a:avLst/>
          </a:prstGeom>
          <a:noFill/>
        </p:spPr>
        <p:txBody>
          <a:bodyPr wrap="square" rtlCol="0">
            <a:spAutoFit/>
          </a:bodyPr>
          <a:lstStyle/>
          <a:p>
            <a:pPr algn="ctr"/>
            <a:r>
              <a:rPr lang="zh-CN" altLang="en-US" sz="2800" dirty="0">
                <a:latin typeface="思源黑体 CN Regular" panose="020B0500000000000000" pitchFamily="34" charset="-122"/>
                <a:ea typeface="思源黑体 CN Regular" panose="020B0500000000000000" pitchFamily="34" charset="-122"/>
                <a:cs typeface="+mn-ea"/>
                <a:sym typeface="Source Han Sans CN" panose="020F0502020204030204"/>
              </a:rPr>
              <a:t>项目背景和简介</a:t>
            </a:r>
            <a:endParaRPr lang="zh-CN" altLang="en-US" sz="28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3" name="文本框 22"/>
          <p:cNvSpPr txBox="1"/>
          <p:nvPr/>
        </p:nvSpPr>
        <p:spPr>
          <a:xfrm>
            <a:off x="6400796" y="1697058"/>
            <a:ext cx="3460831" cy="523220"/>
          </a:xfrm>
          <a:prstGeom prst="rect">
            <a:avLst/>
          </a:prstGeom>
          <a:noFill/>
        </p:spPr>
        <p:txBody>
          <a:bodyPr wrap="square" rtlCol="0">
            <a:spAutoFit/>
          </a:bodyPr>
          <a:lstStyle/>
          <a:p>
            <a:pPr algn="ctr"/>
            <a:r>
              <a:rPr lang="zh-CN" altLang="en-US" sz="2800" dirty="0">
                <a:latin typeface="思源黑体 CN Regular" panose="020B0500000000000000" pitchFamily="34" charset="-122"/>
                <a:ea typeface="思源黑体 CN Regular" panose="020B0500000000000000" pitchFamily="34" charset="-122"/>
                <a:cs typeface="+mn-ea"/>
                <a:sym typeface="Source Han Sans CN" panose="020F0502020204030204"/>
              </a:rPr>
              <a:t>合同执行情况汇报</a:t>
            </a:r>
            <a:endParaRPr lang="zh-CN" altLang="en-US" sz="28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4" name="文本框 23"/>
          <p:cNvSpPr txBox="1"/>
          <p:nvPr/>
        </p:nvSpPr>
        <p:spPr>
          <a:xfrm>
            <a:off x="6400791" y="3065783"/>
            <a:ext cx="3460831" cy="523220"/>
          </a:xfrm>
          <a:prstGeom prst="rect">
            <a:avLst/>
          </a:prstGeom>
          <a:noFill/>
        </p:spPr>
        <p:txBody>
          <a:bodyPr wrap="square" rtlCol="0">
            <a:spAutoFit/>
          </a:bodyPr>
          <a:lstStyle/>
          <a:p>
            <a:pPr algn="ctr"/>
            <a:r>
              <a:rPr lang="zh-CN" altLang="en-US" sz="2800" dirty="0" smtClean="0">
                <a:latin typeface="思源黑体 CN Regular" panose="020B0500000000000000" pitchFamily="34" charset="-122"/>
                <a:ea typeface="思源黑体 CN Regular" panose="020B0500000000000000" pitchFamily="34" charset="-122"/>
                <a:cs typeface="+mn-ea"/>
                <a:sym typeface="Source Han Sans CN" panose="020F0502020204030204"/>
              </a:rPr>
              <a:t>开发过程</a:t>
            </a:r>
            <a:endParaRPr lang="zh-CN" altLang="en-US" sz="28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5" name="文本框 24"/>
          <p:cNvSpPr txBox="1"/>
          <p:nvPr/>
        </p:nvSpPr>
        <p:spPr>
          <a:xfrm>
            <a:off x="6400798" y="4322107"/>
            <a:ext cx="3460831" cy="523220"/>
          </a:xfrm>
          <a:prstGeom prst="rect">
            <a:avLst/>
          </a:prstGeom>
          <a:noFill/>
        </p:spPr>
        <p:txBody>
          <a:bodyPr wrap="square" rtlCol="0">
            <a:spAutoFit/>
          </a:bodyPr>
          <a:lstStyle/>
          <a:p>
            <a:pPr algn="ctr"/>
            <a:r>
              <a:rPr lang="zh-CN" altLang="en-US" sz="2800" dirty="0">
                <a:latin typeface="思源黑体 CN Regular" panose="020B0500000000000000" pitchFamily="34" charset="-122"/>
                <a:ea typeface="思源黑体 CN Regular" panose="020B0500000000000000" pitchFamily="34" charset="-122"/>
                <a:cs typeface="+mn-ea"/>
                <a:sym typeface="Source Han Sans CN" panose="020F0502020204030204"/>
              </a:rPr>
              <a:t>系统功能简介</a:t>
            </a:r>
            <a:endParaRPr lang="zh-CN" altLang="en-US" sz="28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39" name="组合 38"/>
          <p:cNvGrpSpPr/>
          <p:nvPr/>
        </p:nvGrpSpPr>
        <p:grpSpPr>
          <a:xfrm flipV="1">
            <a:off x="6400792" y="453858"/>
            <a:ext cx="3240913" cy="542294"/>
            <a:chOff x="6400798" y="3102015"/>
            <a:chExt cx="3240913" cy="542294"/>
          </a:xfrm>
        </p:grpSpPr>
        <p:cxnSp>
          <p:nvCxnSpPr>
            <p:cNvPr id="40" name="直接连接符 39"/>
            <p:cNvCxnSpPr/>
            <p:nvPr/>
          </p:nvCxnSpPr>
          <p:spPr>
            <a:xfrm>
              <a:off x="6400798" y="3644309"/>
              <a:ext cx="3240913" cy="0"/>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cxnSp>
          <p:nvCxnSpPr>
            <p:cNvPr id="41" name="直接连接符 40"/>
            <p:cNvCxnSpPr/>
            <p:nvPr/>
          </p:nvCxnSpPr>
          <p:spPr>
            <a:xfrm flipV="1">
              <a:off x="9641711" y="3102015"/>
              <a:ext cx="0" cy="542294"/>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grpSp>
      <p:grpSp>
        <p:nvGrpSpPr>
          <p:cNvPr id="31" name="组合 30"/>
          <p:cNvGrpSpPr/>
          <p:nvPr/>
        </p:nvGrpSpPr>
        <p:grpSpPr>
          <a:xfrm flipV="1">
            <a:off x="6400791" y="3008980"/>
            <a:ext cx="3240913" cy="542294"/>
            <a:chOff x="6400798" y="3102015"/>
            <a:chExt cx="3240913" cy="542294"/>
          </a:xfrm>
        </p:grpSpPr>
        <p:cxnSp>
          <p:nvCxnSpPr>
            <p:cNvPr id="42" name="直接连接符 41"/>
            <p:cNvCxnSpPr/>
            <p:nvPr/>
          </p:nvCxnSpPr>
          <p:spPr>
            <a:xfrm>
              <a:off x="6400798" y="3644309"/>
              <a:ext cx="3240913" cy="0"/>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flipV="1">
              <a:off x="9641711" y="3102015"/>
              <a:ext cx="0" cy="542294"/>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grpSp>
      <p:grpSp>
        <p:nvGrpSpPr>
          <p:cNvPr id="44" name="组合 43"/>
          <p:cNvGrpSpPr/>
          <p:nvPr/>
        </p:nvGrpSpPr>
        <p:grpSpPr>
          <a:xfrm>
            <a:off x="6400796" y="1734786"/>
            <a:ext cx="3240913" cy="542294"/>
            <a:chOff x="6400798" y="3102015"/>
            <a:chExt cx="3240913" cy="542294"/>
          </a:xfrm>
        </p:grpSpPr>
        <p:cxnSp>
          <p:nvCxnSpPr>
            <p:cNvPr id="45" name="直接连接符 44"/>
            <p:cNvCxnSpPr/>
            <p:nvPr/>
          </p:nvCxnSpPr>
          <p:spPr>
            <a:xfrm>
              <a:off x="6400798" y="3644309"/>
              <a:ext cx="3240913" cy="0"/>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cxnSp>
          <p:nvCxnSpPr>
            <p:cNvPr id="46" name="直接连接符 45"/>
            <p:cNvCxnSpPr/>
            <p:nvPr/>
          </p:nvCxnSpPr>
          <p:spPr>
            <a:xfrm flipV="1">
              <a:off x="9641711" y="3102015"/>
              <a:ext cx="0" cy="542294"/>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grpSp>
      <p:grpSp>
        <p:nvGrpSpPr>
          <p:cNvPr id="47" name="组合 46"/>
          <p:cNvGrpSpPr/>
          <p:nvPr/>
        </p:nvGrpSpPr>
        <p:grpSpPr>
          <a:xfrm>
            <a:off x="6400798" y="4366637"/>
            <a:ext cx="3240913" cy="542294"/>
            <a:chOff x="6400798" y="3102015"/>
            <a:chExt cx="3240913" cy="542294"/>
          </a:xfrm>
        </p:grpSpPr>
        <p:cxnSp>
          <p:nvCxnSpPr>
            <p:cNvPr id="48" name="直接连接符 47"/>
            <p:cNvCxnSpPr/>
            <p:nvPr/>
          </p:nvCxnSpPr>
          <p:spPr>
            <a:xfrm>
              <a:off x="6400798" y="3644309"/>
              <a:ext cx="3240913" cy="0"/>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cxnSp>
          <p:nvCxnSpPr>
            <p:cNvPr id="49" name="直接连接符 48"/>
            <p:cNvCxnSpPr/>
            <p:nvPr/>
          </p:nvCxnSpPr>
          <p:spPr>
            <a:xfrm flipV="1">
              <a:off x="9641711" y="3102015"/>
              <a:ext cx="0" cy="542294"/>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grpSp>
      <p:pic>
        <p:nvPicPr>
          <p:cNvPr id="38" name="图片 3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a:off x="2986267" y="5625576"/>
            <a:ext cx="2534856" cy="830997"/>
          </a:xfrm>
          <a:prstGeom prst="rect">
            <a:avLst/>
          </a:prstGeom>
        </p:spPr>
      </p:pic>
      <p:sp>
        <p:nvSpPr>
          <p:cNvPr id="50" name="文本框 21"/>
          <p:cNvSpPr txBox="1"/>
          <p:nvPr/>
        </p:nvSpPr>
        <p:spPr>
          <a:xfrm>
            <a:off x="3211971" y="5625576"/>
            <a:ext cx="1608881" cy="830997"/>
          </a:xfrm>
          <a:prstGeom prst="rect">
            <a:avLst/>
          </a:prstGeom>
          <a:noFill/>
        </p:spPr>
        <p:txBody>
          <a:bodyPr wrap="square" rtlCol="0">
            <a:spAutoFit/>
          </a:bodyPr>
          <a:lstStyle/>
          <a:p>
            <a:r>
              <a:rPr lang="zh-CN" altLang="en-US" sz="4800" dirty="0" smtClean="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伍</a:t>
            </a:r>
            <a:endParaRPr lang="zh-CN" altLang="en-US" sz="4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5" name="文本框 24"/>
          <p:cNvSpPr txBox="1"/>
          <p:nvPr/>
        </p:nvSpPr>
        <p:spPr>
          <a:xfrm>
            <a:off x="6400798" y="5725397"/>
            <a:ext cx="3460831" cy="523220"/>
          </a:xfrm>
          <a:prstGeom prst="rect">
            <a:avLst/>
          </a:prstGeom>
          <a:noFill/>
        </p:spPr>
        <p:txBody>
          <a:bodyPr wrap="square" rtlCol="0">
            <a:spAutoFit/>
          </a:bodyPr>
          <a:lstStyle/>
          <a:p>
            <a:pPr algn="ctr"/>
            <a:r>
              <a:rPr lang="zh-CN" altLang="en-US" sz="2800" dirty="0">
                <a:latin typeface="思源黑体 CN Regular" panose="020B0500000000000000" pitchFamily="34" charset="-122"/>
                <a:ea typeface="思源黑体 CN Regular" panose="020B0500000000000000" pitchFamily="34" charset="-122"/>
                <a:cs typeface="+mn-ea"/>
                <a:sym typeface="Source Han Sans CN" panose="020F0502020204030204"/>
              </a:rPr>
              <a:t>项目应用成果展望</a:t>
            </a:r>
            <a:endParaRPr lang="zh-CN" altLang="en-US" sz="28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56" name="组合 55"/>
          <p:cNvGrpSpPr/>
          <p:nvPr/>
        </p:nvGrpSpPr>
        <p:grpSpPr>
          <a:xfrm>
            <a:off x="6400798" y="5769927"/>
            <a:ext cx="3240913" cy="542294"/>
            <a:chOff x="6400798" y="3102015"/>
            <a:chExt cx="3240913" cy="542294"/>
          </a:xfrm>
        </p:grpSpPr>
        <p:cxnSp>
          <p:nvCxnSpPr>
            <p:cNvPr id="57" name="直接连接符 56"/>
            <p:cNvCxnSpPr/>
            <p:nvPr/>
          </p:nvCxnSpPr>
          <p:spPr>
            <a:xfrm>
              <a:off x="6400798" y="3644309"/>
              <a:ext cx="3240913" cy="0"/>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cxnSp>
          <p:nvCxnSpPr>
            <p:cNvPr id="58" name="直接连接符 57"/>
            <p:cNvCxnSpPr/>
            <p:nvPr/>
          </p:nvCxnSpPr>
          <p:spPr>
            <a:xfrm flipV="1">
              <a:off x="9641711" y="3102015"/>
              <a:ext cx="0" cy="542294"/>
            </a:xfrm>
            <a:prstGeom prst="line">
              <a:avLst/>
            </a:prstGeom>
            <a:ln w="3175">
              <a:solidFill>
                <a:schemeClr val="dk1">
                  <a:alpha val="23000"/>
                </a:schemeClr>
              </a:solidFill>
            </a:ln>
          </p:spPr>
          <p:style>
            <a:lnRef idx="3">
              <a:schemeClr val="dk1"/>
            </a:lnRef>
            <a:fillRef idx="0">
              <a:schemeClr val="dk1"/>
            </a:fillRef>
            <a:effectRef idx="2">
              <a:schemeClr val="dk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S1íḋè"/>
          <p:cNvSpPr/>
          <p:nvPr/>
        </p:nvSpPr>
        <p:spPr>
          <a:xfrm>
            <a:off x="1615306" y="2073312"/>
            <a:ext cx="3256558" cy="1073465"/>
          </a:xfrm>
          <a:prstGeom prst="rect">
            <a:avLst/>
          </a:prstGeom>
          <a:noFill/>
          <a:ln w="127000">
            <a:solidFill>
              <a:srgbClr val="A4C5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iṩḷídê"/>
          <p:cNvSpPr txBox="1"/>
          <p:nvPr/>
        </p:nvSpPr>
        <p:spPr>
          <a:xfrm>
            <a:off x="1037672" y="2368727"/>
            <a:ext cx="3077127" cy="482634"/>
          </a:xfrm>
          <a:prstGeom prst="rect">
            <a:avLst/>
          </a:prstGeom>
          <a:solidFill>
            <a:srgbClr val="F5F8F8"/>
          </a:solidFill>
        </p:spPr>
        <p:txBody>
          <a:bodyPr wrap="none" anchor="ctr" anchorCtr="0">
            <a:normAutofit fontScale="72500"/>
          </a:bodyPr>
          <a:lstStyle/>
          <a:p>
            <a:r>
              <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rPr>
              <a:t>登录页面</a:t>
            </a:r>
            <a:endPar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isḷiḍé"/>
          <p:cNvSpPr/>
          <p:nvPr/>
        </p:nvSpPr>
        <p:spPr>
          <a:xfrm>
            <a:off x="4871864" y="3326858"/>
            <a:ext cx="3384376" cy="1195571"/>
          </a:xfrm>
          <a:prstGeom prst="rect">
            <a:avLst/>
          </a:prstGeom>
        </p:spPr>
        <p:txBody>
          <a:bodyPr wrap="square" lIns="117208" tIns="58604" rIns="117208" bIns="58604">
            <a:normAutofit/>
          </a:bodyPr>
          <a:lstStyle/>
          <a:p>
            <a:pPr>
              <a:lnSpc>
                <a:spcPct val="120000"/>
              </a:lnSpc>
            </a:pP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17" name="图片 16"/>
          <p:cNvPicPr>
            <a:picLocks noChangeAspect="1"/>
          </p:cNvPicPr>
          <p:nvPr/>
        </p:nvPicPr>
        <p:blipFill>
          <a:blip r:embed="rId1">
            <a:extLst>
              <a:ext uri="{BEBA8EAE-BF5A-486C-A8C5-ECC9F3942E4B}">
                <a14:imgProps xmlns:a14="http://schemas.microsoft.com/office/drawing/2010/main">
                  <a14:imgLayer r:embed="rId2">
                    <a14:imgEffect>
                      <a14:colorTemperature colorTemp="5186"/>
                    </a14:imgEffect>
                    <a14:imgEffect>
                      <a14:saturation sat="55000"/>
                    </a14:imgEffect>
                  </a14:imgLayer>
                </a14:imgProps>
              </a:ext>
              <a:ext uri="{28A0092B-C50C-407E-A947-70E740481C1C}">
                <a14:useLocalDpi xmlns:a14="http://schemas.microsoft.com/office/drawing/2010/main" val="0"/>
              </a:ext>
            </a:extLst>
          </a:blip>
          <a:stretch>
            <a:fillRect/>
          </a:stretch>
        </p:blipFill>
        <p:spPr>
          <a:xfrm>
            <a:off x="10246335" y="3824483"/>
            <a:ext cx="2349972" cy="3372622"/>
          </a:xfrm>
          <a:prstGeom prst="rect">
            <a:avLst/>
          </a:prstGeom>
        </p:spPr>
      </p:pic>
      <p:grpSp>
        <p:nvGrpSpPr>
          <p:cNvPr id="3" name="组合 2"/>
          <p:cNvGrpSpPr/>
          <p:nvPr/>
        </p:nvGrpSpPr>
        <p:grpSpPr>
          <a:xfrm>
            <a:off x="4973215" y="2014162"/>
            <a:ext cx="7218785" cy="1200615"/>
            <a:chOff x="4973215" y="2014162"/>
            <a:chExt cx="7218785" cy="1200615"/>
          </a:xfrm>
        </p:grpSpPr>
        <p:sp>
          <p:nvSpPr>
            <p:cNvPr id="7" name="îś1iḋe"/>
            <p:cNvSpPr/>
            <p:nvPr/>
          </p:nvSpPr>
          <p:spPr>
            <a:xfrm>
              <a:off x="4973216" y="2014162"/>
              <a:ext cx="7218784" cy="1195570"/>
            </a:xfrm>
            <a:prstGeom prst="rect">
              <a:avLst/>
            </a:prstGeom>
            <a:blipFill dpi="0" rotWithShape="1">
              <a:blip r:embed="rId3">
                <a:extLst>
                  <a:ext uri="{BEBA8EAE-BF5A-486C-A8C5-ECC9F3942E4B}">
                    <a14:imgProps xmlns:a14="http://schemas.microsoft.com/office/drawing/2010/main">
                      <a14:imgLayer r:embed="rId4">
                        <a14:imgEffect>
                          <a14:artisticMarker/>
                        </a14:imgEffect>
                        <a14:imgEffect>
                          <a14:brightnessContrast contrast="-2000"/>
                        </a14:imgEffect>
                        <a14:imgEffect>
                          <a14:colorTemperature colorTemp="4010"/>
                        </a14:imgEffect>
                        <a14:imgEffect>
                          <a14:saturation sat="35000"/>
                        </a14:imgEffect>
                      </a14:imgLayer>
                    </a14:imgProps>
                  </a:ext>
                  <a:ext uri="{28A0092B-C50C-407E-A947-70E740481C1C}">
                    <a14:useLocalDpi xmlns:a14="http://schemas.microsoft.com/office/drawing/2010/main" val="0"/>
                  </a:ext>
                </a:extLst>
              </a:blip>
              <a:srcRect/>
              <a:stretch>
                <a:fillRect l="-3" t="-58834" r="-1723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 name="矩形 1"/>
            <p:cNvSpPr/>
            <p:nvPr/>
          </p:nvSpPr>
          <p:spPr>
            <a:xfrm>
              <a:off x="4973215" y="2019207"/>
              <a:ext cx="7218785" cy="119557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196884"/>
            <a:ext cx="1846375" cy="1587432"/>
          </a:xfrm>
          <a:prstGeom prst="rect">
            <a:avLst/>
          </a:prstGeom>
        </p:spPr>
      </p:pic>
      <p:pic>
        <p:nvPicPr>
          <p:cNvPr id="4" name="图片 3" descr="QQ图片20190625211646"/>
          <p:cNvPicPr>
            <a:picLocks noChangeAspect="1"/>
          </p:cNvPicPr>
          <p:nvPr/>
        </p:nvPicPr>
        <p:blipFill>
          <a:blip r:embed="rId7"/>
          <a:stretch>
            <a:fillRect/>
          </a:stretch>
        </p:blipFill>
        <p:spPr>
          <a:xfrm>
            <a:off x="2624455" y="832485"/>
            <a:ext cx="8986520" cy="571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S1íḋè"/>
          <p:cNvSpPr/>
          <p:nvPr/>
        </p:nvSpPr>
        <p:spPr>
          <a:xfrm>
            <a:off x="1615306" y="2073312"/>
            <a:ext cx="3256558" cy="1073465"/>
          </a:xfrm>
          <a:prstGeom prst="rect">
            <a:avLst/>
          </a:prstGeom>
          <a:noFill/>
          <a:ln w="127000">
            <a:solidFill>
              <a:srgbClr val="A4C5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iṩḷídê"/>
          <p:cNvSpPr txBox="1"/>
          <p:nvPr/>
        </p:nvSpPr>
        <p:spPr>
          <a:xfrm>
            <a:off x="1037672" y="2368727"/>
            <a:ext cx="3077127" cy="482634"/>
          </a:xfrm>
          <a:prstGeom prst="rect">
            <a:avLst/>
          </a:prstGeom>
          <a:solidFill>
            <a:srgbClr val="F5F8F8"/>
          </a:solidFill>
        </p:spPr>
        <p:txBody>
          <a:bodyPr wrap="none" anchor="ctr" anchorCtr="0">
            <a:normAutofit fontScale="72500"/>
          </a:bodyPr>
          <a:lstStyle/>
          <a:p>
            <a:r>
              <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rPr>
              <a:t>管理员缴费管理页面</a:t>
            </a:r>
            <a:endPar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isḷiḍé"/>
          <p:cNvSpPr/>
          <p:nvPr/>
        </p:nvSpPr>
        <p:spPr>
          <a:xfrm>
            <a:off x="4871864" y="3326858"/>
            <a:ext cx="3384376" cy="1195571"/>
          </a:xfrm>
          <a:prstGeom prst="rect">
            <a:avLst/>
          </a:prstGeom>
        </p:spPr>
        <p:txBody>
          <a:bodyPr wrap="square" lIns="117208" tIns="58604" rIns="117208" bIns="58604">
            <a:normAutofit/>
          </a:bodyPr>
          <a:lstStyle/>
          <a:p>
            <a:pPr>
              <a:lnSpc>
                <a:spcPct val="120000"/>
              </a:lnSpc>
            </a:pP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17" name="图片 16"/>
          <p:cNvPicPr>
            <a:picLocks noChangeAspect="1"/>
          </p:cNvPicPr>
          <p:nvPr/>
        </p:nvPicPr>
        <p:blipFill>
          <a:blip r:embed="rId1">
            <a:extLst>
              <a:ext uri="{BEBA8EAE-BF5A-486C-A8C5-ECC9F3942E4B}">
                <a14:imgProps xmlns:a14="http://schemas.microsoft.com/office/drawing/2010/main">
                  <a14:imgLayer r:embed="rId2">
                    <a14:imgEffect>
                      <a14:colorTemperature colorTemp="5186"/>
                    </a14:imgEffect>
                    <a14:imgEffect>
                      <a14:saturation sat="55000"/>
                    </a14:imgEffect>
                  </a14:imgLayer>
                </a14:imgProps>
              </a:ext>
              <a:ext uri="{28A0092B-C50C-407E-A947-70E740481C1C}">
                <a14:useLocalDpi xmlns:a14="http://schemas.microsoft.com/office/drawing/2010/main" val="0"/>
              </a:ext>
            </a:extLst>
          </a:blip>
          <a:stretch>
            <a:fillRect/>
          </a:stretch>
        </p:blipFill>
        <p:spPr>
          <a:xfrm>
            <a:off x="10246335" y="3824483"/>
            <a:ext cx="2349972" cy="3372622"/>
          </a:xfrm>
          <a:prstGeom prst="rect">
            <a:avLst/>
          </a:prstGeom>
        </p:spPr>
      </p:pic>
      <p:grpSp>
        <p:nvGrpSpPr>
          <p:cNvPr id="3" name="组合 2"/>
          <p:cNvGrpSpPr/>
          <p:nvPr/>
        </p:nvGrpSpPr>
        <p:grpSpPr>
          <a:xfrm>
            <a:off x="4973215" y="2014162"/>
            <a:ext cx="7218785" cy="1200615"/>
            <a:chOff x="4973215" y="2014162"/>
            <a:chExt cx="7218785" cy="1200615"/>
          </a:xfrm>
        </p:grpSpPr>
        <p:sp>
          <p:nvSpPr>
            <p:cNvPr id="7" name="îś1iḋe"/>
            <p:cNvSpPr/>
            <p:nvPr/>
          </p:nvSpPr>
          <p:spPr>
            <a:xfrm>
              <a:off x="4973216" y="2014162"/>
              <a:ext cx="7218784" cy="1195570"/>
            </a:xfrm>
            <a:prstGeom prst="rect">
              <a:avLst/>
            </a:prstGeom>
            <a:blipFill dpi="0" rotWithShape="1">
              <a:blip r:embed="rId3">
                <a:extLst>
                  <a:ext uri="{BEBA8EAE-BF5A-486C-A8C5-ECC9F3942E4B}">
                    <a14:imgProps xmlns:a14="http://schemas.microsoft.com/office/drawing/2010/main">
                      <a14:imgLayer r:embed="rId4">
                        <a14:imgEffect>
                          <a14:artisticMarker/>
                        </a14:imgEffect>
                        <a14:imgEffect>
                          <a14:brightnessContrast contrast="-2000"/>
                        </a14:imgEffect>
                        <a14:imgEffect>
                          <a14:colorTemperature colorTemp="4010"/>
                        </a14:imgEffect>
                        <a14:imgEffect>
                          <a14:saturation sat="35000"/>
                        </a14:imgEffect>
                      </a14:imgLayer>
                    </a14:imgProps>
                  </a:ext>
                  <a:ext uri="{28A0092B-C50C-407E-A947-70E740481C1C}">
                    <a14:useLocalDpi xmlns:a14="http://schemas.microsoft.com/office/drawing/2010/main" val="0"/>
                  </a:ext>
                </a:extLst>
              </a:blip>
              <a:srcRect/>
              <a:stretch>
                <a:fillRect l="-3" t="-58834" r="-1723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 name="矩形 1"/>
            <p:cNvSpPr/>
            <p:nvPr/>
          </p:nvSpPr>
          <p:spPr>
            <a:xfrm>
              <a:off x="4973215" y="2019207"/>
              <a:ext cx="7218785" cy="119557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196884"/>
            <a:ext cx="1846375" cy="1587432"/>
          </a:xfrm>
          <a:prstGeom prst="rect">
            <a:avLst/>
          </a:prstGeom>
        </p:spPr>
      </p:pic>
      <p:pic>
        <p:nvPicPr>
          <p:cNvPr id="6" name="图片 5" descr="QQ图片20190625211855"/>
          <p:cNvPicPr>
            <a:picLocks noChangeAspect="1"/>
          </p:cNvPicPr>
          <p:nvPr/>
        </p:nvPicPr>
        <p:blipFill>
          <a:blip r:embed="rId7"/>
          <a:stretch>
            <a:fillRect/>
          </a:stretch>
        </p:blipFill>
        <p:spPr>
          <a:xfrm>
            <a:off x="4021455" y="798830"/>
            <a:ext cx="7797800" cy="4738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S1íḋè"/>
          <p:cNvSpPr/>
          <p:nvPr/>
        </p:nvSpPr>
        <p:spPr>
          <a:xfrm>
            <a:off x="1615306" y="2073312"/>
            <a:ext cx="3256558" cy="1073465"/>
          </a:xfrm>
          <a:prstGeom prst="rect">
            <a:avLst/>
          </a:prstGeom>
          <a:noFill/>
          <a:ln w="127000">
            <a:solidFill>
              <a:srgbClr val="A4C5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iṩḷídê"/>
          <p:cNvSpPr txBox="1"/>
          <p:nvPr/>
        </p:nvSpPr>
        <p:spPr>
          <a:xfrm>
            <a:off x="1037672" y="2368727"/>
            <a:ext cx="3077127" cy="482634"/>
          </a:xfrm>
          <a:prstGeom prst="rect">
            <a:avLst/>
          </a:prstGeom>
          <a:solidFill>
            <a:srgbClr val="F5F8F8"/>
          </a:solidFill>
        </p:spPr>
        <p:txBody>
          <a:bodyPr wrap="none" anchor="ctr" anchorCtr="0">
            <a:normAutofit fontScale="72500"/>
          </a:bodyPr>
          <a:lstStyle/>
          <a:p>
            <a:r>
              <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rPr>
              <a:t>住户缴费页面</a:t>
            </a:r>
            <a:endPar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isḷiḍé"/>
          <p:cNvSpPr/>
          <p:nvPr/>
        </p:nvSpPr>
        <p:spPr>
          <a:xfrm>
            <a:off x="4871864" y="3326858"/>
            <a:ext cx="3384376" cy="1195571"/>
          </a:xfrm>
          <a:prstGeom prst="rect">
            <a:avLst/>
          </a:prstGeom>
        </p:spPr>
        <p:txBody>
          <a:bodyPr wrap="square" lIns="117208" tIns="58604" rIns="117208" bIns="58604">
            <a:normAutofit/>
          </a:bodyPr>
          <a:lstStyle/>
          <a:p>
            <a:pPr>
              <a:lnSpc>
                <a:spcPct val="120000"/>
              </a:lnSpc>
            </a:pP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17" name="图片 16"/>
          <p:cNvPicPr>
            <a:picLocks noChangeAspect="1"/>
          </p:cNvPicPr>
          <p:nvPr/>
        </p:nvPicPr>
        <p:blipFill>
          <a:blip r:embed="rId1">
            <a:extLst>
              <a:ext uri="{BEBA8EAE-BF5A-486C-A8C5-ECC9F3942E4B}">
                <a14:imgProps xmlns:a14="http://schemas.microsoft.com/office/drawing/2010/main">
                  <a14:imgLayer r:embed="rId2">
                    <a14:imgEffect>
                      <a14:colorTemperature colorTemp="5186"/>
                    </a14:imgEffect>
                    <a14:imgEffect>
                      <a14:saturation sat="55000"/>
                    </a14:imgEffect>
                  </a14:imgLayer>
                </a14:imgProps>
              </a:ext>
              <a:ext uri="{28A0092B-C50C-407E-A947-70E740481C1C}">
                <a14:useLocalDpi xmlns:a14="http://schemas.microsoft.com/office/drawing/2010/main" val="0"/>
              </a:ext>
            </a:extLst>
          </a:blip>
          <a:stretch>
            <a:fillRect/>
          </a:stretch>
        </p:blipFill>
        <p:spPr>
          <a:xfrm>
            <a:off x="10246335" y="3824483"/>
            <a:ext cx="2349972" cy="3372622"/>
          </a:xfrm>
          <a:prstGeom prst="rect">
            <a:avLst/>
          </a:prstGeom>
        </p:spPr>
      </p:pic>
      <p:grpSp>
        <p:nvGrpSpPr>
          <p:cNvPr id="3" name="组合 2"/>
          <p:cNvGrpSpPr/>
          <p:nvPr/>
        </p:nvGrpSpPr>
        <p:grpSpPr>
          <a:xfrm>
            <a:off x="4973215" y="2014162"/>
            <a:ext cx="7218785" cy="1200615"/>
            <a:chOff x="4973215" y="2014162"/>
            <a:chExt cx="7218785" cy="1200615"/>
          </a:xfrm>
        </p:grpSpPr>
        <p:sp>
          <p:nvSpPr>
            <p:cNvPr id="7" name="îś1iḋe"/>
            <p:cNvSpPr/>
            <p:nvPr/>
          </p:nvSpPr>
          <p:spPr>
            <a:xfrm>
              <a:off x="4973216" y="2014162"/>
              <a:ext cx="7218784" cy="1195570"/>
            </a:xfrm>
            <a:prstGeom prst="rect">
              <a:avLst/>
            </a:prstGeom>
            <a:blipFill dpi="0" rotWithShape="1">
              <a:blip r:embed="rId3">
                <a:extLst>
                  <a:ext uri="{BEBA8EAE-BF5A-486C-A8C5-ECC9F3942E4B}">
                    <a14:imgProps xmlns:a14="http://schemas.microsoft.com/office/drawing/2010/main">
                      <a14:imgLayer r:embed="rId4">
                        <a14:imgEffect>
                          <a14:artisticMarker/>
                        </a14:imgEffect>
                        <a14:imgEffect>
                          <a14:brightnessContrast contrast="-2000"/>
                        </a14:imgEffect>
                        <a14:imgEffect>
                          <a14:colorTemperature colorTemp="4010"/>
                        </a14:imgEffect>
                        <a14:imgEffect>
                          <a14:saturation sat="35000"/>
                        </a14:imgEffect>
                      </a14:imgLayer>
                    </a14:imgProps>
                  </a:ext>
                  <a:ext uri="{28A0092B-C50C-407E-A947-70E740481C1C}">
                    <a14:useLocalDpi xmlns:a14="http://schemas.microsoft.com/office/drawing/2010/main" val="0"/>
                  </a:ext>
                </a:extLst>
              </a:blip>
              <a:srcRect/>
              <a:stretch>
                <a:fillRect l="-3" t="-58834" r="-1723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 name="矩形 1"/>
            <p:cNvSpPr/>
            <p:nvPr/>
          </p:nvSpPr>
          <p:spPr>
            <a:xfrm>
              <a:off x="4973215" y="2019207"/>
              <a:ext cx="7218785" cy="119557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196884"/>
            <a:ext cx="1846375" cy="1587432"/>
          </a:xfrm>
          <a:prstGeom prst="rect">
            <a:avLst/>
          </a:prstGeom>
        </p:spPr>
      </p:pic>
      <p:pic>
        <p:nvPicPr>
          <p:cNvPr id="6" name="图片 5" descr="C:\Users\xuanc\Desktop\img\w1.jpgw1"/>
          <p:cNvPicPr>
            <a:picLocks noChangeAspect="1"/>
          </p:cNvPicPr>
          <p:nvPr/>
        </p:nvPicPr>
        <p:blipFill>
          <a:blip r:embed="rId7"/>
          <a:srcRect/>
          <a:stretch>
            <a:fillRect/>
          </a:stretch>
        </p:blipFill>
        <p:spPr>
          <a:xfrm>
            <a:off x="3993515" y="1313498"/>
            <a:ext cx="7797800" cy="406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S1íḋè"/>
          <p:cNvSpPr/>
          <p:nvPr/>
        </p:nvSpPr>
        <p:spPr>
          <a:xfrm>
            <a:off x="1615306" y="2073312"/>
            <a:ext cx="3256558" cy="1073465"/>
          </a:xfrm>
          <a:prstGeom prst="rect">
            <a:avLst/>
          </a:prstGeom>
          <a:noFill/>
          <a:ln w="127000">
            <a:solidFill>
              <a:srgbClr val="A4C5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iṩḷídê"/>
          <p:cNvSpPr txBox="1"/>
          <p:nvPr/>
        </p:nvSpPr>
        <p:spPr>
          <a:xfrm>
            <a:off x="1037672" y="2368727"/>
            <a:ext cx="3077127" cy="482634"/>
          </a:xfrm>
          <a:prstGeom prst="rect">
            <a:avLst/>
          </a:prstGeom>
          <a:solidFill>
            <a:srgbClr val="F5F8F8"/>
          </a:solidFill>
        </p:spPr>
        <p:txBody>
          <a:bodyPr wrap="none" anchor="ctr" anchorCtr="0">
            <a:normAutofit fontScale="72500"/>
          </a:bodyPr>
          <a:lstStyle/>
          <a:p>
            <a:r>
              <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rPr>
              <a:t>信息管理页面</a:t>
            </a:r>
            <a:endPar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isḷiḍé"/>
          <p:cNvSpPr/>
          <p:nvPr/>
        </p:nvSpPr>
        <p:spPr>
          <a:xfrm>
            <a:off x="4871864" y="3326858"/>
            <a:ext cx="3384376" cy="1195571"/>
          </a:xfrm>
          <a:prstGeom prst="rect">
            <a:avLst/>
          </a:prstGeom>
        </p:spPr>
        <p:txBody>
          <a:bodyPr wrap="square" lIns="117208" tIns="58604" rIns="117208" bIns="58604">
            <a:normAutofit/>
          </a:bodyPr>
          <a:lstStyle/>
          <a:p>
            <a:pPr>
              <a:lnSpc>
                <a:spcPct val="120000"/>
              </a:lnSpc>
            </a:pP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17" name="图片 16"/>
          <p:cNvPicPr>
            <a:picLocks noChangeAspect="1"/>
          </p:cNvPicPr>
          <p:nvPr/>
        </p:nvPicPr>
        <p:blipFill>
          <a:blip r:embed="rId1">
            <a:extLst>
              <a:ext uri="{BEBA8EAE-BF5A-486C-A8C5-ECC9F3942E4B}">
                <a14:imgProps xmlns:a14="http://schemas.microsoft.com/office/drawing/2010/main">
                  <a14:imgLayer r:embed="rId2">
                    <a14:imgEffect>
                      <a14:colorTemperature colorTemp="5186"/>
                    </a14:imgEffect>
                    <a14:imgEffect>
                      <a14:saturation sat="55000"/>
                    </a14:imgEffect>
                  </a14:imgLayer>
                </a14:imgProps>
              </a:ext>
              <a:ext uri="{28A0092B-C50C-407E-A947-70E740481C1C}">
                <a14:useLocalDpi xmlns:a14="http://schemas.microsoft.com/office/drawing/2010/main" val="0"/>
              </a:ext>
            </a:extLst>
          </a:blip>
          <a:stretch>
            <a:fillRect/>
          </a:stretch>
        </p:blipFill>
        <p:spPr>
          <a:xfrm>
            <a:off x="10246335" y="3824483"/>
            <a:ext cx="2349972" cy="3372622"/>
          </a:xfrm>
          <a:prstGeom prst="rect">
            <a:avLst/>
          </a:prstGeom>
        </p:spPr>
      </p:pic>
      <p:grpSp>
        <p:nvGrpSpPr>
          <p:cNvPr id="3" name="组合 2"/>
          <p:cNvGrpSpPr/>
          <p:nvPr/>
        </p:nvGrpSpPr>
        <p:grpSpPr>
          <a:xfrm>
            <a:off x="4973215" y="2014162"/>
            <a:ext cx="7218785" cy="1200615"/>
            <a:chOff x="4973215" y="2014162"/>
            <a:chExt cx="7218785" cy="1200615"/>
          </a:xfrm>
        </p:grpSpPr>
        <p:sp>
          <p:nvSpPr>
            <p:cNvPr id="7" name="îś1iḋe"/>
            <p:cNvSpPr/>
            <p:nvPr/>
          </p:nvSpPr>
          <p:spPr>
            <a:xfrm>
              <a:off x="4973216" y="2014162"/>
              <a:ext cx="7218784" cy="1195570"/>
            </a:xfrm>
            <a:prstGeom prst="rect">
              <a:avLst/>
            </a:prstGeom>
            <a:blipFill dpi="0" rotWithShape="1">
              <a:blip r:embed="rId3">
                <a:extLst>
                  <a:ext uri="{BEBA8EAE-BF5A-486C-A8C5-ECC9F3942E4B}">
                    <a14:imgProps xmlns:a14="http://schemas.microsoft.com/office/drawing/2010/main">
                      <a14:imgLayer r:embed="rId4">
                        <a14:imgEffect>
                          <a14:artisticMarker/>
                        </a14:imgEffect>
                        <a14:imgEffect>
                          <a14:brightnessContrast contrast="-2000"/>
                        </a14:imgEffect>
                        <a14:imgEffect>
                          <a14:colorTemperature colorTemp="4010"/>
                        </a14:imgEffect>
                        <a14:imgEffect>
                          <a14:saturation sat="35000"/>
                        </a14:imgEffect>
                      </a14:imgLayer>
                    </a14:imgProps>
                  </a:ext>
                  <a:ext uri="{28A0092B-C50C-407E-A947-70E740481C1C}">
                    <a14:useLocalDpi xmlns:a14="http://schemas.microsoft.com/office/drawing/2010/main" val="0"/>
                  </a:ext>
                </a:extLst>
              </a:blip>
              <a:srcRect/>
              <a:stretch>
                <a:fillRect l="-3" t="-58834" r="-1723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 name="矩形 1"/>
            <p:cNvSpPr/>
            <p:nvPr/>
          </p:nvSpPr>
          <p:spPr>
            <a:xfrm>
              <a:off x="4973215" y="2019207"/>
              <a:ext cx="7218785" cy="119557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196884"/>
            <a:ext cx="1846375" cy="1587432"/>
          </a:xfrm>
          <a:prstGeom prst="rect">
            <a:avLst/>
          </a:prstGeom>
        </p:spPr>
      </p:pic>
      <p:pic>
        <p:nvPicPr>
          <p:cNvPr id="6" name="图片 5" descr="C:\Users\xuanc\Desktop\img\w2.jpgw2"/>
          <p:cNvPicPr>
            <a:picLocks noChangeAspect="1"/>
          </p:cNvPicPr>
          <p:nvPr/>
        </p:nvPicPr>
        <p:blipFill>
          <a:blip r:embed="rId7"/>
          <a:srcRect/>
          <a:stretch>
            <a:fillRect/>
          </a:stretch>
        </p:blipFill>
        <p:spPr>
          <a:xfrm>
            <a:off x="4057015" y="1313498"/>
            <a:ext cx="7670800" cy="406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S1íḋè"/>
          <p:cNvSpPr/>
          <p:nvPr/>
        </p:nvSpPr>
        <p:spPr>
          <a:xfrm>
            <a:off x="1615306" y="2073312"/>
            <a:ext cx="3256558" cy="1073465"/>
          </a:xfrm>
          <a:prstGeom prst="rect">
            <a:avLst/>
          </a:prstGeom>
          <a:noFill/>
          <a:ln w="127000">
            <a:solidFill>
              <a:srgbClr val="A4C5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iṩḷídê"/>
          <p:cNvSpPr txBox="1"/>
          <p:nvPr/>
        </p:nvSpPr>
        <p:spPr>
          <a:xfrm>
            <a:off x="1037672" y="2368727"/>
            <a:ext cx="3077127" cy="482634"/>
          </a:xfrm>
          <a:prstGeom prst="rect">
            <a:avLst/>
          </a:prstGeom>
          <a:solidFill>
            <a:srgbClr val="F5F8F8"/>
          </a:solidFill>
        </p:spPr>
        <p:txBody>
          <a:bodyPr wrap="none" anchor="ctr" anchorCtr="0">
            <a:normAutofit fontScale="72500"/>
          </a:bodyPr>
          <a:lstStyle/>
          <a:p>
            <a:r>
              <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rPr>
              <a:t>投诉信息管理页面</a:t>
            </a:r>
            <a:endPar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isḷiḍé"/>
          <p:cNvSpPr/>
          <p:nvPr/>
        </p:nvSpPr>
        <p:spPr>
          <a:xfrm>
            <a:off x="4871864" y="3326858"/>
            <a:ext cx="3384376" cy="1195571"/>
          </a:xfrm>
          <a:prstGeom prst="rect">
            <a:avLst/>
          </a:prstGeom>
        </p:spPr>
        <p:txBody>
          <a:bodyPr wrap="square" lIns="117208" tIns="58604" rIns="117208" bIns="58604">
            <a:normAutofit/>
          </a:bodyPr>
          <a:lstStyle/>
          <a:p>
            <a:pPr>
              <a:lnSpc>
                <a:spcPct val="120000"/>
              </a:lnSpc>
            </a:pP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17" name="图片 16"/>
          <p:cNvPicPr>
            <a:picLocks noChangeAspect="1"/>
          </p:cNvPicPr>
          <p:nvPr/>
        </p:nvPicPr>
        <p:blipFill>
          <a:blip r:embed="rId1">
            <a:extLst>
              <a:ext uri="{BEBA8EAE-BF5A-486C-A8C5-ECC9F3942E4B}">
                <a14:imgProps xmlns:a14="http://schemas.microsoft.com/office/drawing/2010/main">
                  <a14:imgLayer r:embed="rId2">
                    <a14:imgEffect>
                      <a14:colorTemperature colorTemp="5186"/>
                    </a14:imgEffect>
                    <a14:imgEffect>
                      <a14:saturation sat="55000"/>
                    </a14:imgEffect>
                  </a14:imgLayer>
                </a14:imgProps>
              </a:ext>
              <a:ext uri="{28A0092B-C50C-407E-A947-70E740481C1C}">
                <a14:useLocalDpi xmlns:a14="http://schemas.microsoft.com/office/drawing/2010/main" val="0"/>
              </a:ext>
            </a:extLst>
          </a:blip>
          <a:stretch>
            <a:fillRect/>
          </a:stretch>
        </p:blipFill>
        <p:spPr>
          <a:xfrm>
            <a:off x="10246335" y="3824483"/>
            <a:ext cx="2349972" cy="3372622"/>
          </a:xfrm>
          <a:prstGeom prst="rect">
            <a:avLst/>
          </a:prstGeom>
        </p:spPr>
      </p:pic>
      <p:grpSp>
        <p:nvGrpSpPr>
          <p:cNvPr id="3" name="组合 2"/>
          <p:cNvGrpSpPr/>
          <p:nvPr/>
        </p:nvGrpSpPr>
        <p:grpSpPr>
          <a:xfrm>
            <a:off x="4973215" y="2014162"/>
            <a:ext cx="7218785" cy="1200615"/>
            <a:chOff x="4973215" y="2014162"/>
            <a:chExt cx="7218785" cy="1200615"/>
          </a:xfrm>
        </p:grpSpPr>
        <p:sp>
          <p:nvSpPr>
            <p:cNvPr id="7" name="îś1iḋe"/>
            <p:cNvSpPr/>
            <p:nvPr/>
          </p:nvSpPr>
          <p:spPr>
            <a:xfrm>
              <a:off x="4973216" y="2014162"/>
              <a:ext cx="7218784" cy="1195570"/>
            </a:xfrm>
            <a:prstGeom prst="rect">
              <a:avLst/>
            </a:prstGeom>
            <a:blipFill dpi="0" rotWithShape="1">
              <a:blip r:embed="rId3">
                <a:extLst>
                  <a:ext uri="{BEBA8EAE-BF5A-486C-A8C5-ECC9F3942E4B}">
                    <a14:imgProps xmlns:a14="http://schemas.microsoft.com/office/drawing/2010/main">
                      <a14:imgLayer r:embed="rId4">
                        <a14:imgEffect>
                          <a14:artisticMarker/>
                        </a14:imgEffect>
                        <a14:imgEffect>
                          <a14:brightnessContrast contrast="-2000"/>
                        </a14:imgEffect>
                        <a14:imgEffect>
                          <a14:colorTemperature colorTemp="4010"/>
                        </a14:imgEffect>
                        <a14:imgEffect>
                          <a14:saturation sat="35000"/>
                        </a14:imgEffect>
                      </a14:imgLayer>
                    </a14:imgProps>
                  </a:ext>
                  <a:ext uri="{28A0092B-C50C-407E-A947-70E740481C1C}">
                    <a14:useLocalDpi xmlns:a14="http://schemas.microsoft.com/office/drawing/2010/main" val="0"/>
                  </a:ext>
                </a:extLst>
              </a:blip>
              <a:srcRect/>
              <a:stretch>
                <a:fillRect l="-3" t="-58834" r="-1723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 name="矩形 1"/>
            <p:cNvSpPr/>
            <p:nvPr/>
          </p:nvSpPr>
          <p:spPr>
            <a:xfrm>
              <a:off x="4973215" y="2019207"/>
              <a:ext cx="7218785" cy="119557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196884"/>
            <a:ext cx="1846375" cy="1587432"/>
          </a:xfrm>
          <a:prstGeom prst="rect">
            <a:avLst/>
          </a:prstGeom>
        </p:spPr>
      </p:pic>
      <p:pic>
        <p:nvPicPr>
          <p:cNvPr id="6" name="图片 5" descr="C:\Users\xuanc\Desktop\img\w3.pngw3"/>
          <p:cNvPicPr>
            <a:picLocks noChangeAspect="1"/>
          </p:cNvPicPr>
          <p:nvPr/>
        </p:nvPicPr>
        <p:blipFill>
          <a:blip r:embed="rId7"/>
          <a:srcRect/>
          <a:stretch>
            <a:fillRect/>
          </a:stretch>
        </p:blipFill>
        <p:spPr>
          <a:xfrm>
            <a:off x="4106863" y="1313498"/>
            <a:ext cx="7571105" cy="406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S1íḋè"/>
          <p:cNvSpPr/>
          <p:nvPr/>
        </p:nvSpPr>
        <p:spPr>
          <a:xfrm>
            <a:off x="1615306" y="2073312"/>
            <a:ext cx="3256558" cy="1073465"/>
          </a:xfrm>
          <a:prstGeom prst="rect">
            <a:avLst/>
          </a:prstGeom>
          <a:noFill/>
          <a:ln w="127000">
            <a:solidFill>
              <a:srgbClr val="A4C5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iṩḷídê"/>
          <p:cNvSpPr txBox="1"/>
          <p:nvPr/>
        </p:nvSpPr>
        <p:spPr>
          <a:xfrm>
            <a:off x="1037672" y="2368727"/>
            <a:ext cx="3077127" cy="482634"/>
          </a:xfrm>
          <a:prstGeom prst="rect">
            <a:avLst/>
          </a:prstGeom>
          <a:solidFill>
            <a:srgbClr val="F5F8F8"/>
          </a:solidFill>
        </p:spPr>
        <p:txBody>
          <a:bodyPr wrap="none" anchor="ctr" anchorCtr="0">
            <a:normAutofit fontScale="72500"/>
          </a:bodyPr>
          <a:lstStyle/>
          <a:p>
            <a:r>
              <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rPr>
              <a:t>报修信息管理页面</a:t>
            </a:r>
            <a:endPar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isḷiḍé"/>
          <p:cNvSpPr/>
          <p:nvPr/>
        </p:nvSpPr>
        <p:spPr>
          <a:xfrm>
            <a:off x="4871864" y="3326858"/>
            <a:ext cx="3384376" cy="1195571"/>
          </a:xfrm>
          <a:prstGeom prst="rect">
            <a:avLst/>
          </a:prstGeom>
        </p:spPr>
        <p:txBody>
          <a:bodyPr wrap="square" lIns="117208" tIns="58604" rIns="117208" bIns="58604">
            <a:normAutofit/>
          </a:bodyPr>
          <a:lstStyle/>
          <a:p>
            <a:pPr>
              <a:lnSpc>
                <a:spcPct val="120000"/>
              </a:lnSpc>
            </a:pP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17" name="图片 16"/>
          <p:cNvPicPr>
            <a:picLocks noChangeAspect="1"/>
          </p:cNvPicPr>
          <p:nvPr/>
        </p:nvPicPr>
        <p:blipFill>
          <a:blip r:embed="rId1">
            <a:extLst>
              <a:ext uri="{BEBA8EAE-BF5A-486C-A8C5-ECC9F3942E4B}">
                <a14:imgProps xmlns:a14="http://schemas.microsoft.com/office/drawing/2010/main">
                  <a14:imgLayer r:embed="rId2">
                    <a14:imgEffect>
                      <a14:colorTemperature colorTemp="5186"/>
                    </a14:imgEffect>
                    <a14:imgEffect>
                      <a14:saturation sat="55000"/>
                    </a14:imgEffect>
                  </a14:imgLayer>
                </a14:imgProps>
              </a:ext>
              <a:ext uri="{28A0092B-C50C-407E-A947-70E740481C1C}">
                <a14:useLocalDpi xmlns:a14="http://schemas.microsoft.com/office/drawing/2010/main" val="0"/>
              </a:ext>
            </a:extLst>
          </a:blip>
          <a:stretch>
            <a:fillRect/>
          </a:stretch>
        </p:blipFill>
        <p:spPr>
          <a:xfrm>
            <a:off x="10246335" y="3824483"/>
            <a:ext cx="2349972" cy="3372622"/>
          </a:xfrm>
          <a:prstGeom prst="rect">
            <a:avLst/>
          </a:prstGeom>
        </p:spPr>
      </p:pic>
      <p:grpSp>
        <p:nvGrpSpPr>
          <p:cNvPr id="3" name="组合 2"/>
          <p:cNvGrpSpPr/>
          <p:nvPr/>
        </p:nvGrpSpPr>
        <p:grpSpPr>
          <a:xfrm>
            <a:off x="4973215" y="2014162"/>
            <a:ext cx="7218785" cy="1200615"/>
            <a:chOff x="4973215" y="2014162"/>
            <a:chExt cx="7218785" cy="1200615"/>
          </a:xfrm>
        </p:grpSpPr>
        <p:sp>
          <p:nvSpPr>
            <p:cNvPr id="7" name="îś1iḋe"/>
            <p:cNvSpPr/>
            <p:nvPr/>
          </p:nvSpPr>
          <p:spPr>
            <a:xfrm>
              <a:off x="4973216" y="2014162"/>
              <a:ext cx="7218784" cy="1195570"/>
            </a:xfrm>
            <a:prstGeom prst="rect">
              <a:avLst/>
            </a:prstGeom>
            <a:blipFill dpi="0" rotWithShape="1">
              <a:blip r:embed="rId3">
                <a:extLst>
                  <a:ext uri="{BEBA8EAE-BF5A-486C-A8C5-ECC9F3942E4B}">
                    <a14:imgProps xmlns:a14="http://schemas.microsoft.com/office/drawing/2010/main">
                      <a14:imgLayer r:embed="rId4">
                        <a14:imgEffect>
                          <a14:artisticMarker/>
                        </a14:imgEffect>
                        <a14:imgEffect>
                          <a14:brightnessContrast contrast="-2000"/>
                        </a14:imgEffect>
                        <a14:imgEffect>
                          <a14:colorTemperature colorTemp="4010"/>
                        </a14:imgEffect>
                        <a14:imgEffect>
                          <a14:saturation sat="35000"/>
                        </a14:imgEffect>
                      </a14:imgLayer>
                    </a14:imgProps>
                  </a:ext>
                  <a:ext uri="{28A0092B-C50C-407E-A947-70E740481C1C}">
                    <a14:useLocalDpi xmlns:a14="http://schemas.microsoft.com/office/drawing/2010/main" val="0"/>
                  </a:ext>
                </a:extLst>
              </a:blip>
              <a:srcRect/>
              <a:stretch>
                <a:fillRect l="-3" t="-58834" r="-1723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 name="矩形 1"/>
            <p:cNvSpPr/>
            <p:nvPr/>
          </p:nvSpPr>
          <p:spPr>
            <a:xfrm>
              <a:off x="4973215" y="2019207"/>
              <a:ext cx="7218785" cy="119557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196884"/>
            <a:ext cx="1846375" cy="1587432"/>
          </a:xfrm>
          <a:prstGeom prst="rect">
            <a:avLst/>
          </a:prstGeom>
        </p:spPr>
      </p:pic>
      <p:pic>
        <p:nvPicPr>
          <p:cNvPr id="6" name="图片 5" descr="C:\Users\xuanc\Desktop\img\w4.jpgw4"/>
          <p:cNvPicPr>
            <a:picLocks noChangeAspect="1"/>
          </p:cNvPicPr>
          <p:nvPr/>
        </p:nvPicPr>
        <p:blipFill>
          <a:blip r:embed="rId7"/>
          <a:srcRect/>
          <a:stretch>
            <a:fillRect/>
          </a:stretch>
        </p:blipFill>
        <p:spPr>
          <a:xfrm>
            <a:off x="4106863" y="1322705"/>
            <a:ext cx="7571105" cy="4044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S1íḋè"/>
          <p:cNvSpPr/>
          <p:nvPr/>
        </p:nvSpPr>
        <p:spPr>
          <a:xfrm>
            <a:off x="1615306" y="2073312"/>
            <a:ext cx="3256558" cy="1073465"/>
          </a:xfrm>
          <a:prstGeom prst="rect">
            <a:avLst/>
          </a:prstGeom>
          <a:noFill/>
          <a:ln w="127000">
            <a:solidFill>
              <a:srgbClr val="A4C5C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9" name="iṩḷídê"/>
          <p:cNvSpPr txBox="1"/>
          <p:nvPr/>
        </p:nvSpPr>
        <p:spPr>
          <a:xfrm>
            <a:off x="1037672" y="2368727"/>
            <a:ext cx="3077127" cy="482634"/>
          </a:xfrm>
          <a:prstGeom prst="rect">
            <a:avLst/>
          </a:prstGeom>
          <a:solidFill>
            <a:srgbClr val="F5F8F8"/>
          </a:solidFill>
        </p:spPr>
        <p:txBody>
          <a:bodyPr wrap="none" anchor="ctr" anchorCtr="0">
            <a:normAutofit fontScale="72500"/>
          </a:bodyPr>
          <a:lstStyle/>
          <a:p>
            <a:r>
              <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rPr>
              <a:t>车位信息管理页面</a:t>
            </a:r>
            <a:endParaRPr lang="zh-CN" altLang="en-US" sz="32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isḷiḍé"/>
          <p:cNvSpPr/>
          <p:nvPr/>
        </p:nvSpPr>
        <p:spPr>
          <a:xfrm>
            <a:off x="4871864" y="3326858"/>
            <a:ext cx="3384376" cy="1195571"/>
          </a:xfrm>
          <a:prstGeom prst="rect">
            <a:avLst/>
          </a:prstGeom>
        </p:spPr>
        <p:txBody>
          <a:bodyPr wrap="square" lIns="117208" tIns="58604" rIns="117208" bIns="58604">
            <a:normAutofit/>
          </a:bodyPr>
          <a:lstStyle/>
          <a:p>
            <a:pPr>
              <a:lnSpc>
                <a:spcPct val="120000"/>
              </a:lnSpc>
            </a:pPr>
            <a:endParaRPr lang="zh-CN" altLang="en-US"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pic>
        <p:nvPicPr>
          <p:cNvPr id="17" name="图片 16"/>
          <p:cNvPicPr>
            <a:picLocks noChangeAspect="1"/>
          </p:cNvPicPr>
          <p:nvPr/>
        </p:nvPicPr>
        <p:blipFill>
          <a:blip r:embed="rId1">
            <a:extLst>
              <a:ext uri="{BEBA8EAE-BF5A-486C-A8C5-ECC9F3942E4B}">
                <a14:imgProps xmlns:a14="http://schemas.microsoft.com/office/drawing/2010/main">
                  <a14:imgLayer r:embed="rId2">
                    <a14:imgEffect>
                      <a14:colorTemperature colorTemp="5186"/>
                    </a14:imgEffect>
                    <a14:imgEffect>
                      <a14:saturation sat="55000"/>
                    </a14:imgEffect>
                  </a14:imgLayer>
                </a14:imgProps>
              </a:ext>
              <a:ext uri="{28A0092B-C50C-407E-A947-70E740481C1C}">
                <a14:useLocalDpi xmlns:a14="http://schemas.microsoft.com/office/drawing/2010/main" val="0"/>
              </a:ext>
            </a:extLst>
          </a:blip>
          <a:stretch>
            <a:fillRect/>
          </a:stretch>
        </p:blipFill>
        <p:spPr>
          <a:xfrm>
            <a:off x="10246335" y="3824483"/>
            <a:ext cx="2349972" cy="3372622"/>
          </a:xfrm>
          <a:prstGeom prst="rect">
            <a:avLst/>
          </a:prstGeom>
        </p:spPr>
      </p:pic>
      <p:grpSp>
        <p:nvGrpSpPr>
          <p:cNvPr id="3" name="组合 2"/>
          <p:cNvGrpSpPr/>
          <p:nvPr/>
        </p:nvGrpSpPr>
        <p:grpSpPr>
          <a:xfrm>
            <a:off x="4973215" y="2014162"/>
            <a:ext cx="7218785" cy="1200615"/>
            <a:chOff x="4973215" y="2014162"/>
            <a:chExt cx="7218785" cy="1200615"/>
          </a:xfrm>
        </p:grpSpPr>
        <p:sp>
          <p:nvSpPr>
            <p:cNvPr id="7" name="îś1iḋe"/>
            <p:cNvSpPr/>
            <p:nvPr/>
          </p:nvSpPr>
          <p:spPr>
            <a:xfrm>
              <a:off x="4973216" y="2014162"/>
              <a:ext cx="7218784" cy="1195570"/>
            </a:xfrm>
            <a:prstGeom prst="rect">
              <a:avLst/>
            </a:prstGeom>
            <a:blipFill dpi="0" rotWithShape="1">
              <a:blip r:embed="rId3">
                <a:extLst>
                  <a:ext uri="{BEBA8EAE-BF5A-486C-A8C5-ECC9F3942E4B}">
                    <a14:imgProps xmlns:a14="http://schemas.microsoft.com/office/drawing/2010/main">
                      <a14:imgLayer r:embed="rId4">
                        <a14:imgEffect>
                          <a14:artisticMarker/>
                        </a14:imgEffect>
                        <a14:imgEffect>
                          <a14:brightnessContrast contrast="-2000"/>
                        </a14:imgEffect>
                        <a14:imgEffect>
                          <a14:colorTemperature colorTemp="4010"/>
                        </a14:imgEffect>
                        <a14:imgEffect>
                          <a14:saturation sat="35000"/>
                        </a14:imgEffect>
                      </a14:imgLayer>
                    </a14:imgProps>
                  </a:ext>
                  <a:ext uri="{28A0092B-C50C-407E-A947-70E740481C1C}">
                    <a14:useLocalDpi xmlns:a14="http://schemas.microsoft.com/office/drawing/2010/main" val="0"/>
                  </a:ext>
                </a:extLst>
              </a:blip>
              <a:srcRect/>
              <a:stretch>
                <a:fillRect l="-3" t="-58834" r="-1723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 name="矩形 1"/>
            <p:cNvSpPr/>
            <p:nvPr/>
          </p:nvSpPr>
          <p:spPr>
            <a:xfrm>
              <a:off x="4973215" y="2019207"/>
              <a:ext cx="7218785" cy="119557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196884"/>
            <a:ext cx="1846375" cy="1587432"/>
          </a:xfrm>
          <a:prstGeom prst="rect">
            <a:avLst/>
          </a:prstGeom>
        </p:spPr>
      </p:pic>
      <p:pic>
        <p:nvPicPr>
          <p:cNvPr id="6" name="图片 5" descr="C:\Users\xuanc\Desktop\img\w5.jpgw5"/>
          <p:cNvPicPr>
            <a:picLocks noChangeAspect="1"/>
          </p:cNvPicPr>
          <p:nvPr/>
        </p:nvPicPr>
        <p:blipFill>
          <a:blip r:embed="rId7"/>
          <a:srcRect/>
          <a:stretch>
            <a:fillRect/>
          </a:stretch>
        </p:blipFill>
        <p:spPr>
          <a:xfrm>
            <a:off x="4106863" y="1327150"/>
            <a:ext cx="7571105" cy="4035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
            <a:ext cx="12192000" cy="6891214"/>
            <a:chOff x="0" y="1"/>
            <a:chExt cx="12192000" cy="6891214"/>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9426" t="51606" r="29830" b="27837"/>
            <a:stretch>
              <a:fillRect/>
            </a:stretch>
          </p:blipFill>
          <p:spPr>
            <a:xfrm>
              <a:off x="0" y="3538456"/>
              <a:ext cx="12192000" cy="3352759"/>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9426" t="45517" r="5819" b="51096"/>
            <a:stretch>
              <a:fillRect/>
            </a:stretch>
          </p:blipFill>
          <p:spPr>
            <a:xfrm>
              <a:off x="0" y="1"/>
              <a:ext cx="12192000" cy="3538456"/>
            </a:xfrm>
            <a:prstGeom prst="rect">
              <a:avLst/>
            </a:prstGeom>
            <a:gradFill flip="none" rotWithShape="1">
              <a:gsLst>
                <a:gs pos="0">
                  <a:srgbClr val="E0E9EB"/>
                </a:gs>
                <a:gs pos="78000">
                  <a:srgbClr val="E4EBEE"/>
                </a:gs>
              </a:gsLst>
              <a:lin ang="18900000" scaled="1"/>
              <a:tileRect/>
            </a:gradFill>
          </p:spPr>
        </p:pic>
      </p:grpSp>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3343219" y="574600"/>
            <a:ext cx="5742908" cy="4386806"/>
          </a:xfrm>
          <a:prstGeom prst="rect">
            <a:avLst/>
          </a:prstGeom>
        </p:spPr>
      </p:pic>
      <p:pic>
        <p:nvPicPr>
          <p:cNvPr id="6" name="图片 5"/>
          <p:cNvPicPr>
            <a:picLocks noChangeAspect="1"/>
          </p:cNvPicPr>
          <p:nvPr/>
        </p:nvPicPr>
        <p:blipFill>
          <a:blip r:embed="rId4">
            <a:extLst>
              <a:ext uri="{BEBA8EAE-BF5A-486C-A8C5-ECC9F3942E4B}">
                <a14:imgProps xmlns:a14="http://schemas.microsoft.com/office/drawing/2010/main">
                  <a14:imgLayer r:embed="rId5">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424175"/>
            <a:ext cx="4386806" cy="4386806"/>
          </a:xfrm>
          <a:prstGeom prst="rect">
            <a:avLst/>
          </a:prstGeom>
        </p:spPr>
      </p:pic>
      <p:sp>
        <p:nvSpPr>
          <p:cNvPr id="8" name="文本框 7"/>
          <p:cNvSpPr txBox="1"/>
          <p:nvPr/>
        </p:nvSpPr>
        <p:spPr>
          <a:xfrm>
            <a:off x="4301438" y="2115507"/>
            <a:ext cx="4225084" cy="923330"/>
          </a:xfrm>
          <a:prstGeom prst="rect">
            <a:avLst/>
          </a:prstGeom>
          <a:noFill/>
        </p:spPr>
        <p:txBody>
          <a:bodyPr wrap="square" rtlCol="0">
            <a:spAutoFit/>
          </a:bodyPr>
          <a:lstStyle/>
          <a:p>
            <a:pPr algn="ctr"/>
            <a:r>
              <a:rPr lang="zh-CN" altLang="en-US" sz="5400" spc="600" dirty="0">
                <a:gradFill>
                  <a:gsLst>
                    <a:gs pos="15000">
                      <a:srgbClr val="42486A"/>
                    </a:gs>
                    <a:gs pos="85000">
                      <a:schemeClr val="bg1"/>
                    </a:gs>
                  </a:gsLst>
                  <a:lin ang="16200000" scaled="1"/>
                </a:gradFill>
                <a:latin typeface="思源黑体 CN Regular" panose="020B0500000000000000" pitchFamily="34" charset="-122"/>
                <a:ea typeface="思源黑体 CN Regular" panose="020B0500000000000000" pitchFamily="34" charset="-122"/>
                <a:cs typeface="+mn-ea"/>
                <a:sym typeface="Source Han Sans CN" panose="020F0502020204030204"/>
              </a:rPr>
              <a:t>感谢聆听</a:t>
            </a:r>
            <a:endParaRPr lang="en-US" altLang="zh-CN" sz="5400" spc="600" dirty="0">
              <a:gradFill>
                <a:gsLst>
                  <a:gs pos="15000">
                    <a:srgbClr val="42486A"/>
                  </a:gs>
                  <a:gs pos="85000">
                    <a:schemeClr val="bg1"/>
                  </a:gs>
                </a:gsLst>
                <a:lin ang="16200000" scaled="1"/>
              </a:gra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rot="20676722">
            <a:off x="-1950485" y="2755163"/>
            <a:ext cx="12674244" cy="3939933"/>
          </a:xfrm>
          <a:prstGeom prst="rect">
            <a:avLst/>
          </a:prstGeom>
        </p:spPr>
      </p:pic>
      <p:sp>
        <p:nvSpPr>
          <p:cNvPr id="7" name="文本框 6"/>
          <p:cNvSpPr txBox="1"/>
          <p:nvPr/>
        </p:nvSpPr>
        <p:spPr>
          <a:xfrm>
            <a:off x="1568369" y="3809531"/>
            <a:ext cx="4631752" cy="707886"/>
          </a:xfrm>
          <a:prstGeom prst="rect">
            <a:avLst/>
          </a:prstGeom>
          <a:noFill/>
        </p:spPr>
        <p:txBody>
          <a:bodyPr wrap="square" rtlCol="0">
            <a:spAutoFit/>
          </a:bodyPr>
          <a:lstStyle/>
          <a:p>
            <a:r>
              <a:rPr lang="zh-CN" altLang="en-US" sz="4000" spc="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项目背景和简介</a:t>
            </a:r>
            <a:endParaRPr lang="zh-CN" altLang="en-US" sz="4000" spc="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3" name="组合 2"/>
          <p:cNvGrpSpPr/>
          <p:nvPr/>
        </p:nvGrpSpPr>
        <p:grpSpPr>
          <a:xfrm>
            <a:off x="434050" y="5134096"/>
            <a:ext cx="1672455" cy="1134319"/>
            <a:chOff x="-402187" y="4743334"/>
            <a:chExt cx="1672455" cy="1134319"/>
          </a:xfrm>
        </p:grpSpPr>
        <p:sp>
          <p:nvSpPr>
            <p:cNvPr id="2" name="椭圆 1"/>
            <p:cNvSpPr/>
            <p:nvPr/>
          </p:nvSpPr>
          <p:spPr>
            <a:xfrm>
              <a:off x="-402187" y="4743334"/>
              <a:ext cx="1134319" cy="1134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文本框 4"/>
            <p:cNvSpPr txBox="1"/>
            <p:nvPr/>
          </p:nvSpPr>
          <p:spPr>
            <a:xfrm>
              <a:off x="-338613" y="4756495"/>
              <a:ext cx="1608881" cy="1107996"/>
            </a:xfrm>
            <a:prstGeom prst="rect">
              <a:avLst/>
            </a:prstGeom>
            <a:noFill/>
          </p:spPr>
          <p:txBody>
            <a:bodyPr wrap="square" rtlCol="0">
              <a:spAutoFit/>
            </a:bodyPr>
            <a:lstStyle/>
            <a:p>
              <a:r>
                <a:rPr lang="zh-CN" altLang="en-US" sz="6600" dirty="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rPr>
                <a:t>壹</a:t>
              </a:r>
              <a:endParaRPr lang="zh-CN" altLang="en-US" sz="6600" dirty="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Users\xuanc\Desktop\img\09-57-15-15-1162868.jpg09-57-15-15-1162868"/>
          <p:cNvPicPr>
            <a:picLocks noChangeAspect="1"/>
          </p:cNvPicPr>
          <p:nvPr/>
        </p:nvPicPr>
        <p:blipFill>
          <a:blip r:embed="rId1"/>
          <a:srcRect/>
          <a:stretch>
            <a:fillRect/>
          </a:stretch>
        </p:blipFill>
        <p:spPr>
          <a:xfrm>
            <a:off x="1537335" y="2482215"/>
            <a:ext cx="4491990" cy="2564765"/>
          </a:xfrm>
          <a:prstGeom prst="rect">
            <a:avLst/>
          </a:prstGeom>
        </p:spPr>
      </p:pic>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972123"/>
            <a:ext cx="1898248" cy="1632030"/>
          </a:xfrm>
          <a:prstGeom prst="rect">
            <a:avLst/>
          </a:prstGeom>
        </p:spPr>
      </p:pic>
      <p:sp>
        <p:nvSpPr>
          <p:cNvPr id="2" name="文本框 1"/>
          <p:cNvSpPr txBox="1"/>
          <p:nvPr/>
        </p:nvSpPr>
        <p:spPr>
          <a:xfrm>
            <a:off x="11165632" y="4546100"/>
            <a:ext cx="1026368" cy="1862048"/>
          </a:xfrm>
          <a:prstGeom prst="rect">
            <a:avLst/>
          </a:prstGeom>
          <a:noFill/>
        </p:spPr>
        <p:txBody>
          <a:bodyPr wrap="square" rtlCol="0">
            <a:spAutoFit/>
          </a:bodyPr>
          <a:lstStyle/>
          <a:p>
            <a:r>
              <a:rPr lang="zh-CN" altLang="en-US" sz="115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mn-ea"/>
                <a:sym typeface="Source Han Sans CN" panose="020F0502020204030204"/>
              </a:rPr>
              <a:t>”</a:t>
            </a:r>
            <a:endParaRPr lang="zh-CN" altLang="en-US" sz="115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0" name="文本框 9"/>
          <p:cNvSpPr txBox="1"/>
          <p:nvPr/>
        </p:nvSpPr>
        <p:spPr>
          <a:xfrm>
            <a:off x="6318205" y="1436914"/>
            <a:ext cx="902663" cy="1862048"/>
          </a:xfrm>
          <a:prstGeom prst="rect">
            <a:avLst/>
          </a:prstGeom>
          <a:noFill/>
        </p:spPr>
        <p:txBody>
          <a:bodyPr wrap="square" rtlCol="0">
            <a:spAutoFit/>
          </a:bodyPr>
          <a:lstStyle/>
          <a:p>
            <a:r>
              <a:rPr lang="zh-CN" altLang="en-US" sz="115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mn-ea"/>
                <a:sym typeface="Source Han Sans CN" panose="020F0502020204030204"/>
              </a:rPr>
              <a:t>“</a:t>
            </a:r>
            <a:endParaRPr lang="zh-CN" altLang="en-US" sz="115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4" name="文本框 3"/>
          <p:cNvSpPr txBox="1"/>
          <p:nvPr/>
        </p:nvSpPr>
        <p:spPr>
          <a:xfrm>
            <a:off x="6493602" y="2749829"/>
            <a:ext cx="5285616" cy="2030095"/>
          </a:xfrm>
          <a:prstGeom prst="rect">
            <a:avLst/>
          </a:prstGeom>
          <a:noFill/>
        </p:spPr>
        <p:txBody>
          <a:bodyPr wrap="square" rtlCol="0">
            <a:spAutoFit/>
          </a:bodyPr>
          <a:lstStyle/>
          <a:p>
            <a:pPr indent="457200" fontAlgn="auto">
              <a:extLst>
                <a:ext uri="{35155182-B16C-46BC-9424-99874614C6A1}">
                  <wpsdc:indentchars xmlns:wpsdc="http://www.wps.cn/officeDocument/2017/drawingmlCustomData" val="200" checksum="59296752"/>
                </a:ext>
              </a:extLst>
            </a:pPr>
            <a:r>
              <a:rPr lang="zh-CN" altLang="en-US" dirty="0">
                <a:latin typeface="思源黑体 CN Regular" panose="020B0500000000000000" pitchFamily="34" charset="-122"/>
                <a:ea typeface="思源黑体 CN Regular" panose="020B0500000000000000" pitchFamily="34" charset="-122"/>
                <a:cs typeface="+mn-ea"/>
                <a:sym typeface="Source Han Sans CN" panose="020F0502020204030204"/>
              </a:rPr>
              <a:t>目前，大部分住宅小区的物业管理方式处于手工管理和仅服务于物业管理人员的物业管理系统两者并存的局面。但是，手工管理过于繁琐，仅针对物业管理人员的物业系统也具有一定的缺陷，它没有住户对物业管理的需求。所以，我们在这个背景下决定做一个基于住户和物业管理人员双方的物业管理系统。</a:t>
            </a:r>
            <a:endParaRPr lang="zh-CN" altLang="en-US"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14" name="组合 13"/>
          <p:cNvGrpSpPr/>
          <p:nvPr/>
        </p:nvGrpSpPr>
        <p:grpSpPr>
          <a:xfrm>
            <a:off x="3873535" y="318980"/>
            <a:ext cx="4920045" cy="653143"/>
            <a:chOff x="1365009" y="535945"/>
            <a:chExt cx="2335271" cy="1384848"/>
          </a:xfrm>
        </p:grpSpPr>
        <p:pic>
          <p:nvPicPr>
            <p:cNvPr id="15" name="图片 14"/>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16" name="文本框 15"/>
            <p:cNvSpPr txBox="1"/>
            <p:nvPr/>
          </p:nvSpPr>
          <p:spPr>
            <a:xfrm>
              <a:off x="1755734" y="555729"/>
              <a:ext cx="1944546" cy="1109374"/>
            </a:xfrm>
            <a:prstGeom prst="rect">
              <a:avLst/>
            </a:prstGeom>
            <a:noFill/>
          </p:spPr>
          <p:txBody>
            <a:bodyPr wrap="square" rtlCol="0">
              <a:spAutoFit/>
            </a:bodyPr>
            <a:lstStyle/>
            <a:p>
              <a:r>
                <a:rPr lang="zh-CN" altLang="en-US" sz="2800" dirty="0" smtClean="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项目背景</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形 21" descr="飘带"/>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335707" y="3941524"/>
            <a:ext cx="481531" cy="481531"/>
          </a:xfrm>
          <a:prstGeom prst="rect">
            <a:avLst/>
          </a:prstGeom>
        </p:spPr>
      </p:pic>
      <p:pic>
        <p:nvPicPr>
          <p:cNvPr id="24" name="图片 2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flipH="1">
            <a:off x="9576981" y="365931"/>
            <a:ext cx="2615018" cy="2248277"/>
          </a:xfrm>
          <a:prstGeom prst="rect">
            <a:avLst/>
          </a:prstGeom>
        </p:spPr>
      </p:pic>
      <p:grpSp>
        <p:nvGrpSpPr>
          <p:cNvPr id="32" name="组合 31"/>
          <p:cNvGrpSpPr/>
          <p:nvPr/>
        </p:nvGrpSpPr>
        <p:grpSpPr>
          <a:xfrm>
            <a:off x="3873535" y="318980"/>
            <a:ext cx="4920045" cy="653143"/>
            <a:chOff x="1365009" y="535945"/>
            <a:chExt cx="2335271" cy="1384848"/>
          </a:xfrm>
        </p:grpSpPr>
        <p:pic>
          <p:nvPicPr>
            <p:cNvPr id="33" name="图片 32"/>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34" name="文本框 33"/>
            <p:cNvSpPr txBox="1"/>
            <p:nvPr/>
          </p:nvSpPr>
          <p:spPr>
            <a:xfrm>
              <a:off x="1755734" y="555729"/>
              <a:ext cx="1944546" cy="1106724"/>
            </a:xfrm>
            <a:prstGeom prst="rect">
              <a:avLst/>
            </a:prstGeom>
            <a:noFill/>
          </p:spPr>
          <p:txBody>
            <a:bodyPr wrap="square" rtlCol="0">
              <a:spAutoFit/>
            </a:bodyPr>
            <a:lstStyle/>
            <a:p>
              <a:r>
                <a:rPr lang="en-US" altLang="zh-CN"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项目简介</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
        <p:nvSpPr>
          <p:cNvPr id="2" name="文本框 1"/>
          <p:cNvSpPr txBox="1"/>
          <p:nvPr/>
        </p:nvSpPr>
        <p:spPr>
          <a:xfrm>
            <a:off x="2169160" y="2068830"/>
            <a:ext cx="6996430" cy="3107690"/>
          </a:xfrm>
          <a:prstGeom prst="rect">
            <a:avLst/>
          </a:prstGeom>
          <a:noFill/>
        </p:spPr>
        <p:txBody>
          <a:bodyPr wrap="square" rtlCol="0">
            <a:spAutoFit/>
          </a:bodyPr>
          <a:p>
            <a:pPr indent="457200" algn="l" fontAlgn="auto"/>
            <a:r>
              <a:rPr lang="zh-CN" altLang="en-US" sz="2800">
                <a:latin typeface="华文楷体" panose="02010600040101010101" charset="-122"/>
                <a:ea typeface="华文楷体" panose="02010600040101010101" charset="-122"/>
              </a:rPr>
              <a:t>本物业管理系统的开发，一是为了规范住宅小区的管理工作，二是为了满足业主对物业管理的需求。并且根据两者的需求实现了缴费功能，投诉功能，报修功能，车位管理的功能等。本系统分为业主端和物业管理人员端两个子系统。可以服务业主和物业管理人员。</a:t>
            </a:r>
            <a:endParaRPr lang="zh-CN" altLang="en-US" sz="2800">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rot="20676722">
            <a:off x="-1950485" y="2755163"/>
            <a:ext cx="12674244" cy="3939933"/>
          </a:xfrm>
          <a:prstGeom prst="rect">
            <a:avLst/>
          </a:prstGeom>
        </p:spPr>
      </p:pic>
      <p:sp>
        <p:nvSpPr>
          <p:cNvPr id="7" name="文本框 6"/>
          <p:cNvSpPr txBox="1"/>
          <p:nvPr/>
        </p:nvSpPr>
        <p:spPr>
          <a:xfrm>
            <a:off x="1193207" y="3836980"/>
            <a:ext cx="4968107" cy="707886"/>
          </a:xfrm>
          <a:prstGeom prst="rect">
            <a:avLst/>
          </a:prstGeom>
          <a:noFill/>
        </p:spPr>
        <p:txBody>
          <a:bodyPr wrap="square" rtlCol="0">
            <a:spAutoFit/>
          </a:bodyPr>
          <a:lstStyle/>
          <a:p>
            <a:r>
              <a:rPr lang="zh-CN" altLang="en-US" sz="4000" spc="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合同执行情况汇报</a:t>
            </a:r>
            <a:endParaRPr lang="zh-CN" altLang="en-US" sz="4000" spc="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3" name="组合 2"/>
          <p:cNvGrpSpPr/>
          <p:nvPr/>
        </p:nvGrpSpPr>
        <p:grpSpPr>
          <a:xfrm>
            <a:off x="434050" y="5134096"/>
            <a:ext cx="1672455" cy="1134319"/>
            <a:chOff x="-402187" y="4743334"/>
            <a:chExt cx="1672455" cy="1134319"/>
          </a:xfrm>
        </p:grpSpPr>
        <p:sp>
          <p:nvSpPr>
            <p:cNvPr id="2" name="椭圆 1"/>
            <p:cNvSpPr/>
            <p:nvPr/>
          </p:nvSpPr>
          <p:spPr>
            <a:xfrm>
              <a:off x="-402187" y="4743334"/>
              <a:ext cx="1134319" cy="1134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文本框 4"/>
            <p:cNvSpPr txBox="1"/>
            <p:nvPr/>
          </p:nvSpPr>
          <p:spPr>
            <a:xfrm>
              <a:off x="-338613" y="4743334"/>
              <a:ext cx="1608881" cy="1107996"/>
            </a:xfrm>
            <a:prstGeom prst="rect">
              <a:avLst/>
            </a:prstGeom>
            <a:noFill/>
          </p:spPr>
          <p:txBody>
            <a:bodyPr wrap="square" rtlCol="0">
              <a:spAutoFit/>
            </a:bodyPr>
            <a:lstStyle/>
            <a:p>
              <a:r>
                <a:rPr lang="zh-CN" altLang="en-US" sz="6600" dirty="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rPr>
                <a:t>贰</a:t>
              </a:r>
              <a:endParaRPr lang="zh-CN" altLang="en-US" sz="6600" dirty="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šlïḋe"/>
          <p:cNvSpPr/>
          <p:nvPr/>
        </p:nvSpPr>
        <p:spPr>
          <a:xfrm>
            <a:off x="4260574" y="5097374"/>
            <a:ext cx="3293166" cy="557399"/>
          </a:xfrm>
          <a:prstGeom prst="rect">
            <a:avLst/>
          </a:prstGeom>
          <a:solidFill>
            <a:srgbClr val="8D9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6" name="iṡliḓe"/>
          <p:cNvSpPr txBox="1"/>
          <p:nvPr/>
        </p:nvSpPr>
        <p:spPr>
          <a:xfrm>
            <a:off x="2327750" y="1292087"/>
            <a:ext cx="7158815" cy="1304450"/>
          </a:xfrm>
          <a:prstGeom prst="rect">
            <a:avLst/>
          </a:prstGeom>
          <a:noFill/>
        </p:spPr>
        <p:txBody>
          <a:bodyPr wrap="square" lIns="90000" tIns="46800" rIns="90000" bIns="46800" rtlCol="0">
            <a:normAutofit/>
          </a:bodyPr>
          <a:lstStyle/>
          <a:p>
            <a:pPr algn="ctr">
              <a:lnSpc>
                <a:spcPct val="150000"/>
              </a:lnSpc>
            </a:pPr>
            <a:r>
              <a:rPr lang="zh-CN" sz="1400" dirty="0">
                <a:latin typeface="思源黑体 CN Regular" panose="020B0500000000000000" pitchFamily="34" charset="-122"/>
                <a:ea typeface="思源黑体 CN Regular" panose="020B0500000000000000" pitchFamily="34" charset="-122"/>
                <a:cs typeface="+mn-ea"/>
                <a:sym typeface="Source Han Sans CN" panose="020F0502020204030204"/>
              </a:rPr>
              <a:t>根据初始的需求分析 ，我们完成了对小区物业系统的功能开发，功能如下：</a:t>
            </a:r>
            <a:endParaRPr lang="zh-CN" sz="16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18" name="组合 17"/>
          <p:cNvGrpSpPr/>
          <p:nvPr/>
        </p:nvGrpSpPr>
        <p:grpSpPr>
          <a:xfrm>
            <a:off x="1326144" y="2729907"/>
            <a:ext cx="9162026" cy="2845531"/>
            <a:chOff x="1326144" y="2720382"/>
            <a:chExt cx="9162026" cy="2845531"/>
          </a:xfrm>
        </p:grpSpPr>
        <p:sp>
          <p:nvSpPr>
            <p:cNvPr id="5" name="îśḻiḓe"/>
            <p:cNvSpPr/>
            <p:nvPr/>
          </p:nvSpPr>
          <p:spPr>
            <a:xfrm>
              <a:off x="4260574" y="2720382"/>
              <a:ext cx="3293166" cy="231704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7" name="ïš1íḑê"/>
            <p:cNvGrpSpPr/>
            <p:nvPr/>
          </p:nvGrpSpPr>
          <p:grpSpPr>
            <a:xfrm>
              <a:off x="1326144" y="2982743"/>
              <a:ext cx="2547391" cy="1966944"/>
              <a:chOff x="1082778" y="2962605"/>
              <a:chExt cx="2547391" cy="1966944"/>
            </a:xfrm>
          </p:grpSpPr>
          <p:sp>
            <p:nvSpPr>
              <p:cNvPr id="12" name="îŝ1îḑê"/>
              <p:cNvSpPr/>
              <p:nvPr/>
            </p:nvSpPr>
            <p:spPr>
              <a:xfrm>
                <a:off x="1082778" y="2962605"/>
                <a:ext cx="2547391" cy="1792326"/>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3" name="ïSľíḑe"/>
              <p:cNvSpPr/>
              <p:nvPr/>
            </p:nvSpPr>
            <p:spPr bwMode="auto">
              <a:xfrm>
                <a:off x="1082778" y="4403034"/>
                <a:ext cx="2547391" cy="526515"/>
              </a:xfrm>
              <a:prstGeom prst="rect">
                <a:avLst/>
              </a:prstGeom>
              <a:solidFill>
                <a:srgbClr val="16192E"/>
              </a:solidFill>
              <a:ln>
                <a:noFill/>
              </a:ln>
            </p:spPr>
            <p:txBody>
              <a:bodyPr wrap="square" lIns="90000" tIns="46800" rIns="90000" bIns="46800" anchor="t"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60000"/>
                  </a:lnSpc>
                </a:pPr>
                <a:r>
                  <a:rPr lang="en-US"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1.</a:t>
                </a:r>
                <a:r>
                  <a:rPr lang="zh-CN" altLang="en-US"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缴费功能</a:t>
                </a:r>
                <a:endParaRPr lang="zh-CN" altLang="en-US"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
          <p:nvSpPr>
            <p:cNvPr id="8" name="îS1íde"/>
            <p:cNvSpPr/>
            <p:nvPr/>
          </p:nvSpPr>
          <p:spPr bwMode="auto">
            <a:xfrm>
              <a:off x="4260575" y="5097374"/>
              <a:ext cx="3293166" cy="46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19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2.</a:t>
              </a:r>
              <a:r>
                <a:rPr lang="zh-CN" altLang="en-US" sz="19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投诉功能</a:t>
              </a:r>
              <a:endParaRPr lang="en-US" altLang="zh-CN" sz="11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a:p>
              <a:pPr algn="ctr">
                <a:lnSpc>
                  <a:spcPct val="120000"/>
                </a:lnSpc>
              </a:pPr>
              <a:endParaRPr lang="en-US" altLang="zh-CN" sz="1100"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9" name="îṡlíďe"/>
            <p:cNvGrpSpPr/>
            <p:nvPr/>
          </p:nvGrpSpPr>
          <p:grpSpPr>
            <a:xfrm>
              <a:off x="7940779" y="2982743"/>
              <a:ext cx="2547391" cy="1966944"/>
              <a:chOff x="1082778" y="2962605"/>
              <a:chExt cx="2547391" cy="1966944"/>
            </a:xfrm>
          </p:grpSpPr>
          <p:sp>
            <p:nvSpPr>
              <p:cNvPr id="10" name="ïSļíḋè"/>
              <p:cNvSpPr/>
              <p:nvPr/>
            </p:nvSpPr>
            <p:spPr>
              <a:xfrm>
                <a:off x="1082778" y="2962605"/>
                <a:ext cx="2547391" cy="179232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11" name="íšḻïḋe"/>
              <p:cNvSpPr/>
              <p:nvPr/>
            </p:nvSpPr>
            <p:spPr bwMode="auto">
              <a:xfrm>
                <a:off x="1082778" y="4403034"/>
                <a:ext cx="2547391" cy="526515"/>
              </a:xfrm>
              <a:prstGeom prst="rect">
                <a:avLst/>
              </a:prstGeom>
              <a:solidFill>
                <a:srgbClr val="16192E"/>
              </a:solidFill>
              <a:ln>
                <a:noFill/>
              </a:ln>
            </p:spPr>
            <p:txBody>
              <a:bodyPr wrap="square" lIns="90000" tIns="46800" rIns="90000" bIns="46800" anchor="t"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60000"/>
                  </a:lnSpc>
                </a:pPr>
                <a:r>
                  <a:rPr lang="en-US"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3.</a:t>
                </a:r>
                <a:r>
                  <a:rPr lang="zh-CN" altLang="en-US"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报修功能</a:t>
                </a:r>
                <a:endParaRPr lang="zh-CN" altLang="en-US" sz="25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grpSp>
      <p:grpSp>
        <p:nvGrpSpPr>
          <p:cNvPr id="14" name="组合 13"/>
          <p:cNvGrpSpPr/>
          <p:nvPr/>
        </p:nvGrpSpPr>
        <p:grpSpPr>
          <a:xfrm>
            <a:off x="3873535" y="318980"/>
            <a:ext cx="4920045" cy="653143"/>
            <a:chOff x="1365009" y="535945"/>
            <a:chExt cx="2335271" cy="1384848"/>
          </a:xfrm>
        </p:grpSpPr>
        <p:pic>
          <p:nvPicPr>
            <p:cNvPr id="15" name="图片 14"/>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16" name="文本框 15"/>
            <p:cNvSpPr txBox="1"/>
            <p:nvPr/>
          </p:nvSpPr>
          <p:spPr>
            <a:xfrm>
              <a:off x="1755734" y="555729"/>
              <a:ext cx="1944546" cy="1106724"/>
            </a:xfrm>
            <a:prstGeom prst="rect">
              <a:avLst/>
            </a:prstGeom>
            <a:noFill/>
          </p:spPr>
          <p:txBody>
            <a:bodyPr wrap="square" rtlCol="0">
              <a:spAutoFit/>
            </a:bodyPr>
            <a:lstStyle/>
            <a:p>
              <a:r>
                <a:rPr lang="en-US" altLang="zh-CN"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实现功能</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17" name="图片 16"/>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872190"/>
            <a:ext cx="1898248" cy="1632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í$ḷídé"/>
          <p:cNvSpPr/>
          <p:nvPr/>
        </p:nvSpPr>
        <p:spPr>
          <a:xfrm>
            <a:off x="669924" y="2852772"/>
            <a:ext cx="5097598" cy="4005229"/>
          </a:xfrm>
          <a:custGeom>
            <a:avLst/>
            <a:gdLst>
              <a:gd name="connsiteX0" fmla="*/ 2548799 w 5097598"/>
              <a:gd name="connsiteY0" fmla="*/ 0 h 4005229"/>
              <a:gd name="connsiteX1" fmla="*/ 5097598 w 5097598"/>
              <a:gd name="connsiteY1" fmla="*/ 2381785 h 4005229"/>
              <a:gd name="connsiteX2" fmla="*/ 4515576 w 5097598"/>
              <a:gd name="connsiteY2" fmla="*/ 3896822 h 4005229"/>
              <a:gd name="connsiteX3" fmla="*/ 4410140 w 5097598"/>
              <a:gd name="connsiteY3" fmla="*/ 4005229 h 4005229"/>
              <a:gd name="connsiteX4" fmla="*/ 687458 w 5097598"/>
              <a:gd name="connsiteY4" fmla="*/ 4005229 h 4005229"/>
              <a:gd name="connsiteX5" fmla="*/ 582022 w 5097598"/>
              <a:gd name="connsiteY5" fmla="*/ 3896822 h 4005229"/>
              <a:gd name="connsiteX6" fmla="*/ 0 w 5097598"/>
              <a:gd name="connsiteY6" fmla="*/ 2381785 h 4005229"/>
              <a:gd name="connsiteX7" fmla="*/ 2548799 w 5097598"/>
              <a:gd name="connsiteY7" fmla="*/ 0 h 400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7598" h="4005229">
                <a:moveTo>
                  <a:pt x="2548799" y="0"/>
                </a:moveTo>
                <a:cubicBezTo>
                  <a:pt x="3956462" y="0"/>
                  <a:pt x="5097598" y="1066361"/>
                  <a:pt x="5097598" y="2381785"/>
                </a:cubicBezTo>
                <a:cubicBezTo>
                  <a:pt x="5097598" y="2957283"/>
                  <a:pt x="4879178" y="3485109"/>
                  <a:pt x="4515576" y="3896822"/>
                </a:cubicBezTo>
                <a:lnTo>
                  <a:pt x="4410140" y="4005229"/>
                </a:lnTo>
                <a:lnTo>
                  <a:pt x="687458" y="4005229"/>
                </a:lnTo>
                <a:lnTo>
                  <a:pt x="582022" y="3896822"/>
                </a:lnTo>
                <a:cubicBezTo>
                  <a:pt x="218421" y="3485109"/>
                  <a:pt x="0" y="2957283"/>
                  <a:pt x="0" y="2381785"/>
                </a:cubicBezTo>
                <a:cubicBezTo>
                  <a:pt x="0" y="1066361"/>
                  <a:pt x="1141136" y="0"/>
                  <a:pt x="2548799" y="0"/>
                </a:cubicBezTo>
                <a:close/>
              </a:path>
            </a:pathLst>
          </a:custGeom>
          <a:blipFill dpi="0" rotWithShape="1">
            <a:blip r:embed="rId1" cstate="print">
              <a:alphaModFix amt="70000"/>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35" name="组合 34"/>
          <p:cNvGrpSpPr/>
          <p:nvPr/>
        </p:nvGrpSpPr>
        <p:grpSpPr>
          <a:xfrm>
            <a:off x="5687380" y="2835677"/>
            <a:ext cx="5737211" cy="1567821"/>
            <a:chOff x="5687380" y="3068960"/>
            <a:chExt cx="5737211" cy="1567821"/>
          </a:xfrm>
        </p:grpSpPr>
        <p:sp>
          <p:nvSpPr>
            <p:cNvPr id="33" name="ïṥlîdê"/>
            <p:cNvSpPr txBox="1"/>
            <p:nvPr/>
          </p:nvSpPr>
          <p:spPr>
            <a:xfrm>
              <a:off x="5687380" y="3464566"/>
              <a:ext cx="5737211" cy="1172215"/>
            </a:xfrm>
            <a:prstGeom prst="rect">
              <a:avLst/>
            </a:prstGeom>
            <a:noFill/>
          </p:spPr>
          <p:txBody>
            <a:bodyPr wrap="square" lIns="90000" tIns="46800" rIns="90000" bIns="46800">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latin typeface="思源黑体 CN Regular" panose="020B0500000000000000" pitchFamily="34" charset="-122"/>
                  <a:ea typeface="思源黑体 CN Regular" panose="020B0500000000000000" pitchFamily="34" charset="-122"/>
                  <a:cs typeface="+mn-ea"/>
                  <a:sym typeface="Source Han Sans CN" panose="020F0502020204030204"/>
                </a:rPr>
                <a:t>我们小组的初始计划是住户登录到住户端子系统，进入缴费功能时可以自助缴费。但是在实现该功能时，需要各种缴费接口，比如支付宝转账接口，微信转账接口等，由于我们财力有限，无法实现该功能，最后简化为住户可以查询自己的缴费情况，是否欠缴，然后及时去物业公司缴纳相关费用。</a:t>
              </a:r>
              <a:endPar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4" name="ïṡliḍe"/>
            <p:cNvSpPr txBox="1"/>
            <p:nvPr/>
          </p:nvSpPr>
          <p:spPr>
            <a:xfrm>
              <a:off x="5687380" y="3068960"/>
              <a:ext cx="5737211" cy="30670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1.</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住户端缴费功能</a:t>
              </a: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
        <p:nvSpPr>
          <p:cNvPr id="31" name="î$ļíḍé"/>
          <p:cNvSpPr/>
          <p:nvPr/>
        </p:nvSpPr>
        <p:spPr>
          <a:xfrm>
            <a:off x="4697116" y="3169326"/>
            <a:ext cx="803026" cy="72838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33" h="5571">
                <a:moveTo>
                  <a:pt x="5610" y="5305"/>
                </a:moveTo>
                <a:lnTo>
                  <a:pt x="3222" y="1273"/>
                </a:lnTo>
                <a:lnTo>
                  <a:pt x="3895" y="136"/>
                </a:lnTo>
                <a:lnTo>
                  <a:pt x="3666" y="0"/>
                </a:lnTo>
                <a:lnTo>
                  <a:pt x="3067" y="1012"/>
                </a:lnTo>
                <a:lnTo>
                  <a:pt x="2467" y="0"/>
                </a:lnTo>
                <a:lnTo>
                  <a:pt x="2238" y="136"/>
                </a:lnTo>
                <a:lnTo>
                  <a:pt x="2912" y="1273"/>
                </a:lnTo>
                <a:lnTo>
                  <a:pt x="523" y="5305"/>
                </a:lnTo>
                <a:lnTo>
                  <a:pt x="0" y="5305"/>
                </a:lnTo>
                <a:lnTo>
                  <a:pt x="0" y="5571"/>
                </a:lnTo>
                <a:lnTo>
                  <a:pt x="6133" y="5571"/>
                </a:lnTo>
                <a:lnTo>
                  <a:pt x="6133" y="5305"/>
                </a:lnTo>
                <a:lnTo>
                  <a:pt x="5610" y="5305"/>
                </a:lnTo>
                <a:close/>
                <a:moveTo>
                  <a:pt x="3067" y="1535"/>
                </a:moveTo>
                <a:lnTo>
                  <a:pt x="5301" y="5305"/>
                </a:lnTo>
                <a:lnTo>
                  <a:pt x="3978" y="5305"/>
                </a:lnTo>
                <a:cubicBezTo>
                  <a:pt x="4007" y="4980"/>
                  <a:pt x="4031" y="4225"/>
                  <a:pt x="3682" y="3820"/>
                </a:cubicBezTo>
                <a:cubicBezTo>
                  <a:pt x="3526" y="3639"/>
                  <a:pt x="3319" y="3548"/>
                  <a:pt x="3067" y="3548"/>
                </a:cubicBezTo>
                <a:cubicBezTo>
                  <a:pt x="2814" y="3548"/>
                  <a:pt x="2607" y="3639"/>
                  <a:pt x="2452" y="3820"/>
                </a:cubicBezTo>
                <a:cubicBezTo>
                  <a:pt x="2103" y="4225"/>
                  <a:pt x="2126" y="4980"/>
                  <a:pt x="2155" y="5305"/>
                </a:cubicBezTo>
                <a:lnTo>
                  <a:pt x="833" y="5305"/>
                </a:lnTo>
                <a:lnTo>
                  <a:pt x="3067" y="1535"/>
                </a:lnTo>
                <a:close/>
                <a:moveTo>
                  <a:pt x="2422" y="5305"/>
                </a:moveTo>
                <a:cubicBezTo>
                  <a:pt x="2389" y="4965"/>
                  <a:pt x="2386" y="4305"/>
                  <a:pt x="2654" y="3994"/>
                </a:cubicBezTo>
                <a:cubicBezTo>
                  <a:pt x="2758" y="3873"/>
                  <a:pt x="2893" y="3814"/>
                  <a:pt x="3067" y="3814"/>
                </a:cubicBezTo>
                <a:cubicBezTo>
                  <a:pt x="3241" y="3814"/>
                  <a:pt x="3376" y="3873"/>
                  <a:pt x="3479" y="3993"/>
                </a:cubicBezTo>
                <a:cubicBezTo>
                  <a:pt x="3769" y="4330"/>
                  <a:pt x="3736" y="5030"/>
                  <a:pt x="3710" y="5305"/>
                </a:cubicBezTo>
                <a:lnTo>
                  <a:pt x="2422" y="5305"/>
                </a:lnTo>
                <a:close/>
              </a:path>
            </a:pathLst>
          </a:custGeom>
          <a:solidFill>
            <a:srgbClr val="16192E"/>
          </a:solidFill>
          <a:ln w="38100">
            <a:solidFill>
              <a:srgbClr val="A4C5C8"/>
            </a:solid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24" name="ï$1íďê"/>
          <p:cNvGrpSpPr/>
          <p:nvPr/>
        </p:nvGrpSpPr>
        <p:grpSpPr>
          <a:xfrm>
            <a:off x="6276132" y="4792803"/>
            <a:ext cx="5148460" cy="1576791"/>
            <a:chOff x="797536" y="4090476"/>
            <a:chExt cx="5383319" cy="1576791"/>
          </a:xfrm>
        </p:grpSpPr>
        <p:sp>
          <p:nvSpPr>
            <p:cNvPr id="29" name="íṥ1îḋê"/>
            <p:cNvSpPr txBox="1"/>
            <p:nvPr/>
          </p:nvSpPr>
          <p:spPr>
            <a:xfrm>
              <a:off x="797536" y="4486083"/>
              <a:ext cx="5383319" cy="1181184"/>
            </a:xfrm>
            <a:prstGeom prst="rect">
              <a:avLst/>
            </a:prstGeom>
            <a:noFill/>
          </p:spPr>
          <p:txBody>
            <a:bodyPr wrap="square" lIns="90000" tIns="46800" rIns="90000" bIns="4680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latin typeface="思源黑体 CN Regular" panose="020B0500000000000000" pitchFamily="34" charset="-122"/>
                  <a:ea typeface="思源黑体 CN Regular" panose="020B0500000000000000" pitchFamily="34" charset="-122"/>
                  <a:cs typeface="+mn-ea"/>
                  <a:sym typeface="Source Han Sans CN" panose="020F0502020204030204"/>
                </a:rPr>
                <a:t>我们最开始想业主登录住户端后可以查看小区的停车位信息，房屋信息，但是考虑到个人隐私问题，有些业主可能不想向外界透露自己的实际情况，我们就没有对信息展览的功能进行实现。</a:t>
              </a: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30" name="íŝḻîḋê"/>
            <p:cNvSpPr txBox="1"/>
            <p:nvPr/>
          </p:nvSpPr>
          <p:spPr>
            <a:xfrm>
              <a:off x="797536" y="4090476"/>
              <a:ext cx="5383319" cy="30670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2.</a:t>
              </a:r>
              <a:r>
                <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rPr>
                <a:t>小区信息展览</a:t>
              </a:r>
              <a:endParaRPr lang="zh-CN" altLang="en-US" sz="1400" b="1" dirty="0">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grpSp>
        <p:nvGrpSpPr>
          <p:cNvPr id="25" name="iSḻîḓé" title="MJ8JxobmQhO5YsZmEcy6DZVp0AZTfE39zvT5PAyas4bMl"/>
          <p:cNvGrpSpPr/>
          <p:nvPr/>
        </p:nvGrpSpPr>
        <p:grpSpPr>
          <a:xfrm>
            <a:off x="5351739" y="4787657"/>
            <a:ext cx="803026" cy="803022"/>
            <a:chOff x="2453780" y="2845386"/>
            <a:chExt cx="571222" cy="571221"/>
          </a:xfrm>
        </p:grpSpPr>
        <p:sp>
          <p:nvSpPr>
            <p:cNvPr id="27" name="îṧḻíḓé"/>
            <p:cNvSpPr/>
            <p:nvPr/>
          </p:nvSpPr>
          <p:spPr>
            <a:xfrm>
              <a:off x="2453780" y="2845386"/>
              <a:ext cx="571222" cy="571221"/>
            </a:xfrm>
            <a:prstGeom prst="ellipse">
              <a:avLst/>
            </a:prstGeom>
            <a:solidFill>
              <a:srgbClr val="44546A"/>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tx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28" name="íśḷîďê" title="ry6MHxwOH8WsTKLSa514qPVJnvhhWFnRDjZGIbRZNsFBp"/>
            <p:cNvSpPr>
              <a:spLocks noChangeAspect="1"/>
            </p:cNvSpPr>
            <p:nvPr/>
          </p:nvSpPr>
          <p:spPr bwMode="auto">
            <a:xfrm>
              <a:off x="2540113" y="2978777"/>
              <a:ext cx="304842" cy="304441"/>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cxnSp>
        <p:nvCxnSpPr>
          <p:cNvPr id="26" name="直接连接符 25"/>
          <p:cNvCxnSpPr/>
          <p:nvPr/>
        </p:nvCxnSpPr>
        <p:spPr>
          <a:xfrm>
            <a:off x="5767522" y="4509120"/>
            <a:ext cx="5752966" cy="0"/>
          </a:xfrm>
          <a:prstGeom prst="line">
            <a:avLst/>
          </a:prstGeom>
          <a:ln w="952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3873535" y="318980"/>
            <a:ext cx="4920045" cy="653143"/>
            <a:chOff x="1365009" y="535945"/>
            <a:chExt cx="2335271" cy="1384848"/>
          </a:xfrm>
        </p:grpSpPr>
        <p:pic>
          <p:nvPicPr>
            <p:cNvPr id="37" name="图片 36"/>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6328"/>
                      </a14:imgEffect>
                      <a14:imgEffect>
                        <a14:saturation sat="237000"/>
                      </a14:imgEffect>
                    </a14:imgLayer>
                  </a14:imgProps>
                </a:ext>
                <a:ext uri="{28A0092B-C50C-407E-A947-70E740481C1C}">
                  <a14:useLocalDpi xmlns:a14="http://schemas.microsoft.com/office/drawing/2010/main" val="0"/>
                </a:ext>
              </a:extLst>
            </a:blip>
            <a:stretch>
              <a:fillRect/>
            </a:stretch>
          </p:blipFill>
          <p:spPr>
            <a:xfrm>
              <a:off x="1365009" y="535945"/>
              <a:ext cx="1812949" cy="1384848"/>
            </a:xfrm>
            <a:prstGeom prst="rect">
              <a:avLst/>
            </a:prstGeom>
          </p:spPr>
        </p:pic>
        <p:sp>
          <p:nvSpPr>
            <p:cNvPr id="38" name="文本框 37"/>
            <p:cNvSpPr txBox="1"/>
            <p:nvPr/>
          </p:nvSpPr>
          <p:spPr>
            <a:xfrm>
              <a:off x="1755734" y="555729"/>
              <a:ext cx="1944546" cy="1106724"/>
            </a:xfrm>
            <a:prstGeom prst="rect">
              <a:avLst/>
            </a:prstGeom>
            <a:noFill/>
          </p:spPr>
          <p:txBody>
            <a:bodyPr wrap="square" rtlCol="0">
              <a:spAutoFit/>
            </a:bodyPr>
            <a:lstStyle/>
            <a:p>
              <a:r>
                <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存在的问题</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pic>
        <p:nvPicPr>
          <p:cNvPr id="41" name="图片 40"/>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358"/>
                    </a14:imgEffect>
                    <a14:imgEffect>
                      <a14:saturation sat="101000"/>
                    </a14:imgEffect>
                  </a14:imgLayer>
                </a14:imgProps>
              </a:ext>
              <a:ext uri="{28A0092B-C50C-407E-A947-70E740481C1C}">
                <a14:useLocalDpi xmlns:a14="http://schemas.microsoft.com/office/drawing/2010/main" val="0"/>
              </a:ext>
            </a:extLst>
          </a:blip>
          <a:stretch>
            <a:fillRect/>
          </a:stretch>
        </p:blipFill>
        <p:spPr>
          <a:xfrm flipH="1">
            <a:off x="9819860" y="365931"/>
            <a:ext cx="2372137" cy="20394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2994"/>
                    </a14:imgEffect>
                    <a14:imgEffect>
                      <a14:saturation sat="116000"/>
                    </a14:imgEffect>
                  </a14:imgLayer>
                </a14:imgProps>
              </a:ext>
              <a:ext uri="{28A0092B-C50C-407E-A947-70E740481C1C}">
                <a14:useLocalDpi xmlns:a14="http://schemas.microsoft.com/office/drawing/2010/main" val="0"/>
              </a:ext>
            </a:extLst>
          </a:blip>
          <a:stretch>
            <a:fillRect/>
          </a:stretch>
        </p:blipFill>
        <p:spPr>
          <a:xfrm rot="20676722">
            <a:off x="-1950485" y="2755163"/>
            <a:ext cx="12674244" cy="3939933"/>
          </a:xfrm>
          <a:prstGeom prst="rect">
            <a:avLst/>
          </a:prstGeom>
        </p:spPr>
      </p:pic>
      <p:sp>
        <p:nvSpPr>
          <p:cNvPr id="7" name="文本框 6"/>
          <p:cNvSpPr txBox="1"/>
          <p:nvPr/>
        </p:nvSpPr>
        <p:spPr>
          <a:xfrm>
            <a:off x="2106505" y="4190923"/>
            <a:ext cx="2748524" cy="707886"/>
          </a:xfrm>
          <a:prstGeom prst="rect">
            <a:avLst/>
          </a:prstGeom>
          <a:noFill/>
        </p:spPr>
        <p:txBody>
          <a:bodyPr wrap="square" rtlCol="0">
            <a:spAutoFit/>
          </a:bodyPr>
          <a:lstStyle/>
          <a:p>
            <a:r>
              <a:rPr lang="zh-CN" altLang="en-US" sz="4000" spc="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rPr>
              <a:t>开发过程</a:t>
            </a:r>
            <a:endParaRPr lang="zh-CN" altLang="en-US" sz="4000" spc="600" dirty="0">
              <a:solidFill>
                <a:schemeClr val="bg1"/>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nvGrpSpPr>
          <p:cNvPr id="3" name="组合 2"/>
          <p:cNvGrpSpPr/>
          <p:nvPr/>
        </p:nvGrpSpPr>
        <p:grpSpPr>
          <a:xfrm>
            <a:off x="434050" y="5101450"/>
            <a:ext cx="1672455" cy="1166965"/>
            <a:chOff x="-402187" y="4710688"/>
            <a:chExt cx="1672455" cy="1166965"/>
          </a:xfrm>
        </p:grpSpPr>
        <p:sp>
          <p:nvSpPr>
            <p:cNvPr id="2" name="椭圆 1"/>
            <p:cNvSpPr/>
            <p:nvPr/>
          </p:nvSpPr>
          <p:spPr>
            <a:xfrm>
              <a:off x="-402187" y="4743334"/>
              <a:ext cx="1134319" cy="1134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sp>
          <p:nvSpPr>
            <p:cNvPr id="5" name="文本框 4"/>
            <p:cNvSpPr txBox="1"/>
            <p:nvPr/>
          </p:nvSpPr>
          <p:spPr>
            <a:xfrm>
              <a:off x="-338613" y="4710688"/>
              <a:ext cx="1608881" cy="1107996"/>
            </a:xfrm>
            <a:prstGeom prst="rect">
              <a:avLst/>
            </a:prstGeom>
            <a:noFill/>
          </p:spPr>
          <p:txBody>
            <a:bodyPr wrap="square" rtlCol="0">
              <a:spAutoFit/>
            </a:bodyPr>
            <a:lstStyle/>
            <a:p>
              <a:r>
                <a:rPr lang="zh-CN" altLang="en-US" sz="6600" dirty="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rPr>
                <a:t>叁</a:t>
              </a:r>
              <a:endParaRPr lang="zh-CN" altLang="en-US" sz="6600" dirty="0">
                <a:solidFill>
                  <a:srgbClr val="16192E"/>
                </a:solidFill>
                <a:latin typeface="思源黑体 CN Regular" panose="020B0500000000000000" pitchFamily="34" charset="-122"/>
                <a:ea typeface="思源黑体 CN Regular" panose="020B0500000000000000" pitchFamily="34" charset="-122"/>
                <a:cs typeface="+mn-ea"/>
                <a:sym typeface="Source Han Sans CN" panose="020F0502020204030204"/>
              </a:endParaRPr>
            </a:p>
          </p:txBody>
        </p:sp>
      </p:grpSp>
    </p:spTree>
  </p:cSld>
  <p:clrMapOvr>
    <a:masterClrMapping/>
  </p:clrMapOvr>
  <p:transition spd="slow">
    <p:wipe/>
  </p:transition>
</p:sld>
</file>

<file path=ppt/tags/tag1.xml><?xml version="1.0" encoding="utf-8"?>
<p:tagLst xmlns:p="http://schemas.openxmlformats.org/presentationml/2006/main">
  <p:tag name="ISLIDE.GUIDESSETTING" val="{&quot;Id&quot;:&quot;GuidesStyle_None&quot;,&quot;Name&quot;:&quot;无&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zmjwv53">
      <a:majorFont>
        <a:latin typeface="Source Han Sans CN"/>
        <a:ea typeface="Source Han Sans CN"/>
        <a:cs typeface=""/>
      </a:majorFont>
      <a:minorFont>
        <a:latin typeface="Source Han Sans CN"/>
        <a:ea typeface="Source Han Sans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1653</Words>
  <Application>WPS 演示</Application>
  <PresentationFormat>自定义</PresentationFormat>
  <Paragraphs>218</Paragraphs>
  <Slides>27</Slides>
  <Notes>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27</vt:i4>
      </vt:variant>
    </vt:vector>
  </HeadingPairs>
  <TitlesOfParts>
    <vt:vector size="56" baseType="lpstr">
      <vt:lpstr>Arial</vt:lpstr>
      <vt:lpstr>宋体</vt:lpstr>
      <vt:lpstr>Wingdings</vt:lpstr>
      <vt:lpstr>思源黑体 CN Regular</vt:lpstr>
      <vt:lpstr>黑体</vt:lpstr>
      <vt:lpstr>Source Han Sans CN</vt:lpstr>
      <vt:lpstr>华文楷体</vt:lpstr>
      <vt:lpstr>微软雅黑</vt:lpstr>
      <vt:lpstr>Arial Unicode MS</vt:lpstr>
      <vt:lpstr>Calibri</vt:lpstr>
      <vt:lpstr>华文行楷</vt:lpstr>
      <vt:lpstr>华文彩云</vt:lpstr>
      <vt:lpstr>华文隶书</vt:lpstr>
      <vt:lpstr>华文宋体</vt:lpstr>
      <vt:lpstr>华文仿宋</vt:lpstr>
      <vt:lpstr>华文新魏</vt:lpstr>
      <vt:lpstr>幼圆</vt:lpstr>
      <vt:lpstr>微软雅黑 Light</vt:lpstr>
      <vt:lpstr>方正姚体</vt:lpstr>
      <vt:lpstr>方正舒体</vt:lpstr>
      <vt:lpstr>楷体</vt:lpstr>
      <vt:lpstr>等线 Light</vt:lpstr>
      <vt:lpstr>Adobe 仿宋 Std R</vt:lpstr>
      <vt:lpstr>Adobe 楷体 Std R</vt:lpstr>
      <vt:lpstr>等线</vt:lpstr>
      <vt:lpstr>隶书</vt:lpstr>
      <vt:lpstr>华文中宋</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陈兆和</dc:creator>
  <cp:lastModifiedBy>言谖</cp:lastModifiedBy>
  <cp:revision>73</cp:revision>
  <dcterms:created xsi:type="dcterms:W3CDTF">2018-03-30T11:08:00Z</dcterms:created>
  <dcterms:modified xsi:type="dcterms:W3CDTF">2019-06-26T03:05:18Z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